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72" r:id="rId3"/>
    <p:sldId id="257" r:id="rId4"/>
    <p:sldId id="279" r:id="rId5"/>
    <p:sldId id="259" r:id="rId6"/>
    <p:sldId id="260" r:id="rId7"/>
    <p:sldId id="351" r:id="rId8"/>
    <p:sldId id="347" r:id="rId9"/>
    <p:sldId id="352" r:id="rId10"/>
    <p:sldId id="353" r:id="rId11"/>
    <p:sldId id="354" r:id="rId12"/>
    <p:sldId id="348" r:id="rId13"/>
    <p:sldId id="309" r:id="rId14"/>
    <p:sldId id="368" r:id="rId15"/>
    <p:sldId id="298" r:id="rId16"/>
    <p:sldId id="349" r:id="rId17"/>
    <p:sldId id="350" r:id="rId18"/>
    <p:sldId id="356" r:id="rId19"/>
    <p:sldId id="362" r:id="rId20"/>
    <p:sldId id="363" r:id="rId21"/>
    <p:sldId id="357" r:id="rId22"/>
    <p:sldId id="360" r:id="rId23"/>
    <p:sldId id="364" r:id="rId24"/>
    <p:sldId id="361" r:id="rId25"/>
    <p:sldId id="369" r:id="rId26"/>
    <p:sldId id="261" r:id="rId27"/>
    <p:sldId id="355" r:id="rId28"/>
    <p:sldId id="365" r:id="rId29"/>
    <p:sldId id="343" r:id="rId30"/>
    <p:sldId id="371" r:id="rId31"/>
    <p:sldId id="366" r:id="rId32"/>
    <p:sldId id="367" r:id="rId3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A0"/>
    <a:srgbClr val="4E56FF"/>
    <a:srgbClr val="6057FF"/>
    <a:srgbClr val="D5FFE3"/>
    <a:srgbClr val="3E634F"/>
    <a:srgbClr val="FFED24"/>
    <a:srgbClr val="3A4463"/>
    <a:srgbClr val="A4B1BF"/>
    <a:srgbClr val="F1F1F9"/>
    <a:srgbClr val="E0E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0"/>
    <p:restoredTop sz="82560"/>
  </p:normalViewPr>
  <p:slideViewPr>
    <p:cSldViewPr snapToGrid="0">
      <p:cViewPr varScale="1">
        <p:scale>
          <a:sx n="183" d="100"/>
          <a:sy n="183" d="100"/>
        </p:scale>
        <p:origin x="1888" y="200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D94E-70FE-FB46-A1C9-6656934ECABC}" type="datetimeFigureOut">
              <a:rPr lang="en-KR" smtClean="0"/>
              <a:t>6/18/25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76B2D-46FE-1541-A3EC-DF08F8B8068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776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612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21BF4-C91B-04BE-8692-3F35B018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E1488-54AF-C536-E377-86CE1E9EF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088F1-7D63-DDAB-CC41-2DE22C2F6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01C4A-B810-A82B-E609-F631AE93C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4410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39904-3722-EBA4-90F3-FC66FB739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D8F2C-47A0-8DE8-50BC-F936066A0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8D0EA-91BE-DC97-6FAB-821E9392C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다양한 조합의 모델들을 개발 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4723F-829A-C717-6345-12D25C237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229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FBEED-3C9C-DB81-3FB6-262F91BF5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C5986-AFFE-CA22-BC8A-27986D489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97BE-DDBE-A51A-5239-B09DB611F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3F3DC-A863-BA8B-7D64-6BC7CCC3E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6674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FD343-5A68-CE45-BE8D-764EB7C2E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FD03E-D53F-30A2-8E38-092AEA78B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0F896-C913-E881-AD5A-692FC4C61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7B703-1BF2-32A7-08DE-A517E6625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716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26A59-1C10-BA4C-453D-C9501E88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3230D-719C-35CD-3072-EEA263F72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5D61A-00ED-D3AA-3C9C-EEEC82968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C560-A397-262F-6C5D-9CAD6DCB1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87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5F029-7B8E-BE5E-ACA0-D9F45A6E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0FD7D-D379-1228-6F2C-E4FA00511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BBA1E-E20E-472D-7F0E-8E0F11958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4A318-BFC2-6BE8-13CA-8290AE08B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0370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639CF-D91C-0177-5D80-5905B778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BCC94-38D9-CB8F-B65E-FB5CF61F4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E0197-54EC-F0E6-DF9A-42589BE2B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2F171-267B-739E-DB8A-5FE6184BD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7417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A0ECD-53EA-6415-28D9-EDF5913A1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36AC6-D273-648A-1CBC-5EAD38FDB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F7FCB-5C67-20B2-D40A-CF995362E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84528-1C7A-AA8A-BD3D-2CE14515A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347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E99A-A132-D6AA-B03A-5ADADA48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D541F-9B79-C6FC-A9C7-027183708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4BC3F-2F33-94C1-2367-63113D9D7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1DF92-D287-634A-E30C-AF3AB5CBB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193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C74A-9CA1-17EB-73FC-AEBBEC51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8DBE8-22B0-0331-D500-FF155D17C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FD298-7B8F-49B9-8C14-3F2B043C1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B04D-E90B-0C7E-7464-EEAFDC216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1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C63E-A170-4543-4090-4EE9C51D4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E8457-BF53-BEFD-39E8-D7B4C6892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67772-7B55-78C0-4F93-5939A4D25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0C640-85D1-B861-8B27-1DC2A2112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286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24EBB-BA47-1C7F-87F1-C045CC9B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D4AA5-1DA2-EE03-F2DE-426E7871E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354B0-2063-07EA-1F01-096326CB2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7269-F1CB-4B84-3658-9ACA85FA7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1625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617D-2D67-BCBC-F37F-9121E3B8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E637B-F235-B80E-8EF4-B2F21A2FA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63468-93FC-BE75-A331-AE105E704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5C3CD-9672-7B44-BD18-1B9A5A1E4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90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91B8E-91A1-E233-56DF-8525F1DD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6C7AC-D19C-1DAC-BB61-3519CA475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1FD65-4373-375B-63F7-2FAC175D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E08FD-DE45-8EA6-317E-3E06C7ECF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1293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5663-C564-A0C3-B489-9A60D1924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4542D-372E-9B5C-3DFB-A33EB05E5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725C5-957E-C1C7-CB6F-5E8380E6F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25045-617F-5462-6040-2E7F63DC5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9527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D2E0-BF25-486D-DB5C-164C2D53B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F84F4-AC39-2EB7-A888-B9BE31D55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7DB82-A776-D4CF-BF2B-8F0CF4DBF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6097-B6D7-1262-2974-89D018F57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5204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1A88-F6BB-6965-7003-4005A447A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B2907-EDDE-A557-21D6-4C0082856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AFE8D-88D3-5965-10D7-DA20A32B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319C-6970-4F43-F85F-B97F78A9E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2736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744D-A4CA-1D78-1AEC-EDEEDBCB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5D7EB-D3B5-53ED-2598-D08346AFF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A624D-29F3-5687-BD1E-5775F73EA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3F3DD-8829-7E22-67F8-C1CDF0EA4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1635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19E6-FF61-4036-F429-D614EF5A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E2F49-0682-75F4-2CEC-33E69AB40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102B7-246A-3D98-E67B-2CF131789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5964A-5FE8-508C-A88D-3DD48A782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2134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E1A7B-D962-E8CE-0D0D-0A9CA5E5C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77254-F4CB-873B-591F-DEEB26880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EB37-84CD-3AC0-5233-A9485B7C5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5944A-8E1F-A943-8722-53C81590F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3527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E2EA9-D7B4-59C8-0F81-9B0444AB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C06EC-F1D0-BB39-4D9C-3A0573A45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C3E49-894C-E3E8-549B-C425892F7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4D84-A27B-6D13-A7AA-18F1B21D3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67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22745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73352-2522-2E74-0C2C-D0CB41B8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7DE89-9A3A-8DED-6160-DDE6C227F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715A-CB0C-55BD-6C76-F9A7963CD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25A4-1765-634A-8A8F-1459CACDD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882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3B4D9-F5A6-35F3-113C-FE46ACC8E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0DFF5-0DA1-BE98-EA11-D2B25B354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AC0D3-EB33-2C6E-B4FE-09567DBDC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870D2-F90E-C73D-9327-0EAA59D15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449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ADCA-486B-8386-40EA-C83C99C4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409FB-3D04-155E-AE71-F81F49394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9C7E4-55E1-4F22-D0FA-37EB1660E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E451-C398-0FE5-ED87-944FC66ED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659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7268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E3F42-E28A-F00B-C8DC-27821BD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9D5FD-9341-79B3-994B-39A811C2A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3E4CA-239A-8973-1871-8E2825D89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DB6CC-7EF8-D1FA-9AE9-6CACB4BE4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95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3754-155D-EF5D-B1CB-4CAD9572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7622-126D-4C32-3852-3094D0C11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C310-E38F-E3EC-1243-E4DD91547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Diabetic Retinopathy</a:t>
            </a:r>
            <a:r>
              <a:rPr lang="en-US" dirty="0"/>
              <a:t> (</a:t>
            </a:r>
            <a:r>
              <a:rPr lang="ko-KR" altLang="en-US" dirty="0" err="1"/>
              <a:t>당뇨망막병증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Age-related Macular Degeneration (AMD)</a:t>
            </a:r>
            <a:r>
              <a:rPr lang="en-US" dirty="0"/>
              <a:t> (</a:t>
            </a:r>
            <a:r>
              <a:rPr lang="ko-KR" altLang="en-US" dirty="0"/>
              <a:t>노인성 </a:t>
            </a:r>
            <a:r>
              <a:rPr lang="ko-KR" altLang="en-US" dirty="0" err="1"/>
              <a:t>황반변성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Glaucoma</a:t>
            </a:r>
            <a:r>
              <a:rPr lang="en-US" dirty="0"/>
              <a:t> (</a:t>
            </a:r>
            <a:r>
              <a:rPr lang="ko-KR" altLang="en-US" dirty="0"/>
              <a:t>녹내장</a:t>
            </a:r>
            <a:r>
              <a:rPr lang="en-US" altLang="ko-KR" dirty="0"/>
              <a:t>) – </a:t>
            </a:r>
            <a:r>
              <a:rPr lang="ko-KR" altLang="en-US" dirty="0"/>
              <a:t>시신경유두 컵</a:t>
            </a:r>
            <a:r>
              <a:rPr lang="en-US" altLang="ko-KR" dirty="0"/>
              <a:t>-</a:t>
            </a:r>
            <a:r>
              <a:rPr lang="ko-KR" altLang="en-US" dirty="0"/>
              <a:t>디스크 비율로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Retinal Detachment</a:t>
            </a:r>
            <a:r>
              <a:rPr lang="en-US" dirty="0"/>
              <a:t> (</a:t>
            </a:r>
            <a:r>
              <a:rPr lang="ko-KR" altLang="en-US" dirty="0" err="1"/>
              <a:t>망막박리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1339-6FC3-2DE0-9882-CD877D7B9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187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E8956-5FAD-1358-22A9-D9C605F1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B479-73B3-E2BD-331F-381983FFC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12AA6-7CEF-3D84-9B3D-F6D7DBAB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Diabetic Retinopathy</a:t>
            </a:r>
            <a:r>
              <a:rPr lang="en-US" dirty="0"/>
              <a:t> (</a:t>
            </a:r>
            <a:r>
              <a:rPr lang="ko-KR" altLang="en-US" dirty="0" err="1"/>
              <a:t>당뇨망막병증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Age-related Macular Degeneration (AMD)</a:t>
            </a:r>
            <a:r>
              <a:rPr lang="en-US" dirty="0"/>
              <a:t> (</a:t>
            </a:r>
            <a:r>
              <a:rPr lang="ko-KR" altLang="en-US" dirty="0"/>
              <a:t>노인성 </a:t>
            </a:r>
            <a:r>
              <a:rPr lang="ko-KR" altLang="en-US" dirty="0" err="1"/>
              <a:t>황반변성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Glaucoma</a:t>
            </a:r>
            <a:r>
              <a:rPr lang="en-US" dirty="0"/>
              <a:t> (</a:t>
            </a:r>
            <a:r>
              <a:rPr lang="ko-KR" altLang="en-US" dirty="0"/>
              <a:t>녹내장</a:t>
            </a:r>
            <a:r>
              <a:rPr lang="en-US" altLang="ko-KR" dirty="0"/>
              <a:t>) – </a:t>
            </a:r>
            <a:r>
              <a:rPr lang="ko-KR" altLang="en-US" dirty="0"/>
              <a:t>시신경유두 컵</a:t>
            </a:r>
            <a:r>
              <a:rPr lang="en-US" altLang="ko-KR" dirty="0"/>
              <a:t>-</a:t>
            </a:r>
            <a:r>
              <a:rPr lang="ko-KR" altLang="en-US" dirty="0"/>
              <a:t>디스크 비율로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Retinal Detachment</a:t>
            </a:r>
            <a:r>
              <a:rPr lang="en-US" dirty="0"/>
              <a:t> (</a:t>
            </a:r>
            <a:r>
              <a:rPr lang="ko-KR" altLang="en-US" dirty="0" err="1"/>
              <a:t>망막박리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12284-D9AE-FF3C-F481-AA88F13DA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9423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5424-24A3-48BB-10EF-2112527A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6BC3A-0E9B-B98B-57D8-FDD494F48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0EB8F-67C6-769B-3618-F8C589D3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726B3-018E-9549-F7CA-A3D5DA66A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122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F70CF-D3AD-316D-9BB8-D4365574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ED43A-2640-1ACF-6C08-6C0D7E99F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80932-F30F-82BA-D03B-7B5C4ACCA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AC1E7-6B4D-7615-314B-303F5A6E9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76B2D-46FE-1541-A3EC-DF08F8B80681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124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A31D-EA4C-E44C-C652-63FAD9100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C7E86-A7EA-9C65-4C06-679948B21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5BB22-CBDC-D156-949E-301AD902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86F9-7AB1-8E45-8391-ABAB02020E43}" type="datetimeFigureOut">
              <a:rPr lang="en-KR" smtClean="0"/>
              <a:t>6/18/25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FCCFB-AA98-FF0E-722B-9030EA05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AFECB-5BEB-32F6-AE2C-E7027FF2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796CA-2739-D646-8BBD-8368E609E14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232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69A15-44D9-6B8B-E160-10076686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86F9-7AB1-8E45-8391-ABAB02020E43}" type="datetimeFigureOut">
              <a:rPr lang="en-KR" smtClean="0"/>
              <a:t>6/18/25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81A1-438E-9A6E-FD83-73E6B607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8A90-3081-313B-0951-80769639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796CA-2739-D646-8BBD-8368E609E14F}" type="slidenum">
              <a:rPr lang="en-KR" smtClean="0"/>
              <a:t>‹#›</a:t>
            </a:fld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787AB-4892-DF6C-CD33-C94D411974E7}"/>
              </a:ext>
            </a:extLst>
          </p:cNvPr>
          <p:cNvSpPr/>
          <p:nvPr userDrawn="1"/>
        </p:nvSpPr>
        <p:spPr>
          <a:xfrm>
            <a:off x="0" y="1"/>
            <a:ext cx="12192000" cy="921380"/>
          </a:xfrm>
          <a:prstGeom prst="rect">
            <a:avLst/>
          </a:prstGeom>
          <a:solidFill>
            <a:srgbClr val="E0E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23B81C-50DD-6E12-6DF1-DDD67B0E7EED}"/>
              </a:ext>
            </a:extLst>
          </p:cNvPr>
          <p:cNvCxnSpPr>
            <a:cxnSpLocks/>
          </p:cNvCxnSpPr>
          <p:nvPr userDrawn="1"/>
        </p:nvCxnSpPr>
        <p:spPr>
          <a:xfrm>
            <a:off x="468682" y="884938"/>
            <a:ext cx="11254636" cy="0"/>
          </a:xfrm>
          <a:prstGeom prst="line">
            <a:avLst/>
          </a:prstGeom>
          <a:ln w="63500">
            <a:solidFill>
              <a:srgbClr val="192D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D737F4-7792-D138-E3EF-9F8BA7A4664D}"/>
              </a:ext>
            </a:extLst>
          </p:cNvPr>
          <p:cNvCxnSpPr>
            <a:cxnSpLocks/>
          </p:cNvCxnSpPr>
          <p:nvPr userDrawn="1"/>
        </p:nvCxnSpPr>
        <p:spPr>
          <a:xfrm>
            <a:off x="468682" y="6356350"/>
            <a:ext cx="11254636" cy="0"/>
          </a:xfrm>
          <a:prstGeom prst="line">
            <a:avLst/>
          </a:prstGeom>
          <a:ln w="38100">
            <a:solidFill>
              <a:srgbClr val="192D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57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FEF7-5A72-EBC9-00C4-5336A94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815F0-D1AF-D58A-EE31-C71F0BD0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86F9-7AB1-8E45-8391-ABAB02020E43}" type="datetimeFigureOut">
              <a:rPr lang="en-KR" smtClean="0"/>
              <a:t>6/18/25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4E461-CCDB-3127-9122-B99D9390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D5FFD-BADC-6E4E-6951-8F43F132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796CA-2739-D646-8BBD-8368E609E14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292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E3F3-907D-27FF-BE1D-98B3EB7C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53E60-5935-CC8E-C3CB-AC77E0D26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5D66-D9D0-A147-49D1-9067B20B2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586F9-7AB1-8E45-8391-ABAB02020E43}" type="datetimeFigureOut">
              <a:rPr lang="en-KR" smtClean="0"/>
              <a:t>6/18/25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7F5A-AC62-C874-6A97-361B41C5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DD26-8947-93A4-0876-0F70589BF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2796CA-2739-D646-8BBD-8368E609E14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772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E02C6-D1C6-B0D4-A8B5-66832FA1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611" y="5144158"/>
            <a:ext cx="1443650" cy="1496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377CDE-AB0E-284D-DB6C-16CA20E04032}"/>
              </a:ext>
            </a:extLst>
          </p:cNvPr>
          <p:cNvSpPr/>
          <p:nvPr/>
        </p:nvSpPr>
        <p:spPr>
          <a:xfrm>
            <a:off x="0" y="0"/>
            <a:ext cx="12192000" cy="3754582"/>
          </a:xfrm>
          <a:prstGeom prst="rect">
            <a:avLst/>
          </a:prstGeom>
          <a:solidFill>
            <a:srgbClr val="DCD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460D05-2309-05B5-56BC-2C9FCDCC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98" y="774796"/>
            <a:ext cx="11313762" cy="297978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Comparing Foundation Models and Fine-Tuning Methods for Carotid Atherosclerosis Prediction Using Retinal Images with Quantified Explainability via Vessel Segmentation Model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0A53E71-DABE-C3D6-9BAF-BC1830A1B666}"/>
              </a:ext>
            </a:extLst>
          </p:cNvPr>
          <p:cNvSpPr txBox="1">
            <a:spLocks/>
          </p:cNvSpPr>
          <p:nvPr/>
        </p:nvSpPr>
        <p:spPr>
          <a:xfrm>
            <a:off x="552498" y="4039849"/>
            <a:ext cx="10962344" cy="265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년도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학기</a:t>
            </a:r>
            <a:endParaRPr lang="en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의료 데이터 기반 인공지능과 기계학습의 기초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기말고사 프로젝트</a:t>
            </a:r>
            <a:endParaRPr lang="en-US" altLang="ko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서울대학교 의과학과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2023-24885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이설하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2023-24526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이혁종</a:t>
            </a:r>
          </a:p>
        </p:txBody>
      </p:sp>
    </p:spTree>
    <p:extLst>
      <p:ext uri="{BB962C8B-B14F-4D97-AF65-F5344CB8AC3E}">
        <p14:creationId xmlns:p14="http://schemas.microsoft.com/office/powerpoint/2010/main" val="1068448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989F-59DD-A10F-055B-7A401000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75D313-5072-0E27-76F9-B7B040F612EB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1.3 Foundation Models and Fine-tuning Methods</a:t>
            </a:r>
          </a:p>
        </p:txBody>
      </p:sp>
      <p:pic>
        <p:nvPicPr>
          <p:cNvPr id="1026" name="Picture 2" descr="Traditional Machine Learning vs Foundation Models. Source: Armand Ruiz">
            <a:extLst>
              <a:ext uri="{FF2B5EF4-FFF2-40B4-BE49-F238E27FC236}">
                <a16:creationId xmlns:a16="http://schemas.microsoft.com/office/drawing/2014/main" id="{E7B14872-8F8F-57B1-A76F-DCFD8418E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20894"/>
          <a:stretch>
            <a:fillRect/>
          </a:stretch>
        </p:blipFill>
        <p:spPr bwMode="auto">
          <a:xfrm>
            <a:off x="0" y="1537252"/>
            <a:ext cx="12192000" cy="41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37979C-03F9-F7CE-0B80-D940E556688F}"/>
              </a:ext>
            </a:extLst>
          </p:cNvPr>
          <p:cNvSpPr txBox="1"/>
          <p:nvPr/>
        </p:nvSpPr>
        <p:spPr>
          <a:xfrm>
            <a:off x="344557" y="646786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https://humanloop.com/blog/foundation-models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DABF9-B1E6-C2F7-B710-6F114F965AB8}"/>
              </a:ext>
            </a:extLst>
          </p:cNvPr>
          <p:cNvSpPr/>
          <p:nvPr/>
        </p:nvSpPr>
        <p:spPr>
          <a:xfrm>
            <a:off x="96683" y="1159566"/>
            <a:ext cx="4617169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B826AC-386D-7775-CC7C-67FC644F882A}"/>
              </a:ext>
            </a:extLst>
          </p:cNvPr>
          <p:cNvSpPr/>
          <p:nvPr/>
        </p:nvSpPr>
        <p:spPr>
          <a:xfrm>
            <a:off x="96683" y="2185147"/>
            <a:ext cx="4433047" cy="2487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Foundation models are </a:t>
            </a:r>
            <a:r>
              <a:rPr lang="en-US" sz="2400" b="1" u="sng" dirty="0">
                <a:solidFill>
                  <a:srgbClr val="3833A0"/>
                </a:solidFill>
              </a:rPr>
              <a:t>large-scale models</a:t>
            </a:r>
            <a:r>
              <a:rPr lang="en-US" sz="2400" b="1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trained on </a:t>
            </a:r>
            <a:r>
              <a:rPr lang="en-US" sz="2400" b="1" u="sng" dirty="0">
                <a:solidFill>
                  <a:srgbClr val="3833A0"/>
                </a:solidFill>
              </a:rPr>
              <a:t>massive datasets </a:t>
            </a:r>
            <a:r>
              <a:rPr lang="en-US" sz="2400" dirty="0">
                <a:solidFill>
                  <a:schemeClr val="tx1"/>
                </a:solidFill>
              </a:rPr>
              <a:t>and are capable of performing well across a wide range of general tasks.</a:t>
            </a:r>
            <a:endParaRPr lang="en-KR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FD9A-C014-4104-7D1B-215D4C12809E}"/>
              </a:ext>
            </a:extLst>
          </p:cNvPr>
          <p:cNvSpPr/>
          <p:nvPr/>
        </p:nvSpPr>
        <p:spPr>
          <a:xfrm>
            <a:off x="4713852" y="1459193"/>
            <a:ext cx="4121425" cy="3644348"/>
          </a:xfrm>
          <a:prstGeom prst="rect">
            <a:avLst/>
          </a:prstGeom>
          <a:noFill/>
          <a:ln w="88900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8406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956FB-AC78-5CAF-A8E0-0D4303249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66EF4-25A7-D6D1-7556-27826E4CA679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1.3 Foundation Models and Fine-tuning Methods</a:t>
            </a:r>
          </a:p>
        </p:txBody>
      </p:sp>
      <p:pic>
        <p:nvPicPr>
          <p:cNvPr id="1026" name="Picture 2" descr="Traditional Machine Learning vs Foundation Models. Source: Armand Ruiz">
            <a:extLst>
              <a:ext uri="{FF2B5EF4-FFF2-40B4-BE49-F238E27FC236}">
                <a16:creationId xmlns:a16="http://schemas.microsoft.com/office/drawing/2014/main" id="{4F52FF10-9D9F-C758-A608-2EC27216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20894"/>
          <a:stretch>
            <a:fillRect/>
          </a:stretch>
        </p:blipFill>
        <p:spPr bwMode="auto">
          <a:xfrm>
            <a:off x="0" y="1537252"/>
            <a:ext cx="12192000" cy="41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F77BEB-3639-27F0-AFC0-D39FE32F62BA}"/>
              </a:ext>
            </a:extLst>
          </p:cNvPr>
          <p:cNvSpPr txBox="1"/>
          <p:nvPr/>
        </p:nvSpPr>
        <p:spPr>
          <a:xfrm>
            <a:off x="344557" y="646786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https://humanloop.com/blog/foundation-models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0EDF3-3696-AAFF-BCB2-5BA648AAD2E5}"/>
              </a:ext>
            </a:extLst>
          </p:cNvPr>
          <p:cNvSpPr/>
          <p:nvPr/>
        </p:nvSpPr>
        <p:spPr>
          <a:xfrm>
            <a:off x="96683" y="1159566"/>
            <a:ext cx="4617169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88648-ED80-0EAD-DB9B-6A616C026555}"/>
              </a:ext>
            </a:extLst>
          </p:cNvPr>
          <p:cNvSpPr/>
          <p:nvPr/>
        </p:nvSpPr>
        <p:spPr>
          <a:xfrm>
            <a:off x="96683" y="2185147"/>
            <a:ext cx="4433047" cy="2487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Since foundation models are large, they require </a:t>
            </a:r>
            <a:r>
              <a:rPr lang="en-US" sz="2400" b="1" u="sng" dirty="0">
                <a:solidFill>
                  <a:srgbClr val="3833A0"/>
                </a:solidFill>
              </a:rPr>
              <a:t>efficient fine-tuning methods</a:t>
            </a:r>
            <a:r>
              <a:rPr lang="en-US" sz="2400" b="1" dirty="0">
                <a:solidFill>
                  <a:srgbClr val="3833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for downstream tasks.</a:t>
            </a:r>
            <a:endParaRPr lang="en-KR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8CB0-8C42-E87C-F445-E3BA165D4B53}"/>
              </a:ext>
            </a:extLst>
          </p:cNvPr>
          <p:cNvSpPr/>
          <p:nvPr/>
        </p:nvSpPr>
        <p:spPr>
          <a:xfrm>
            <a:off x="6932945" y="2267056"/>
            <a:ext cx="4121425" cy="3644348"/>
          </a:xfrm>
          <a:prstGeom prst="rect">
            <a:avLst/>
          </a:prstGeom>
          <a:noFill/>
          <a:ln w="88900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7852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90EC-8165-540E-C778-B73E89F3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75A6F3-DC70-E935-201A-375B1F0C88D1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1.4 Explainability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479A10-5EF5-BAD5-8352-9A481E83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890" y="1204849"/>
            <a:ext cx="1283149" cy="12831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7202CC-A997-B4AF-4B8E-D7E8A007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18" y="873619"/>
            <a:ext cx="2463184" cy="2463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E557C6-211E-AD9F-BA82-FDBBCD1CB5A0}"/>
              </a:ext>
            </a:extLst>
          </p:cNvPr>
          <p:cNvSpPr txBox="1"/>
          <p:nvPr/>
        </p:nvSpPr>
        <p:spPr>
          <a:xfrm>
            <a:off x="774658" y="3194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800" dirty="0"/>
              <a:t>Deep Learning model is Black Box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DBED6E-9A8C-B5E4-F0B1-28D4B0CE9A81}"/>
              </a:ext>
            </a:extLst>
          </p:cNvPr>
          <p:cNvSpPr txBox="1"/>
          <p:nvPr/>
        </p:nvSpPr>
        <p:spPr>
          <a:xfrm>
            <a:off x="6107633" y="3202118"/>
            <a:ext cx="5309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800" dirty="0"/>
              <a:t>Doctors should explain the AI Decision to patients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BBDCC1-74BF-D909-9B5C-DE44385D3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68" y="4155618"/>
            <a:ext cx="4346629" cy="21161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969B99-36BC-24F9-C84D-8D985ECD7522}"/>
              </a:ext>
            </a:extLst>
          </p:cNvPr>
          <p:cNvSpPr txBox="1"/>
          <p:nvPr/>
        </p:nvSpPr>
        <p:spPr>
          <a:xfrm>
            <a:off x="5831916" y="4860387"/>
            <a:ext cx="5309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GradCAM</a:t>
            </a:r>
            <a:r>
              <a:rPr lang="en-US" sz="2400" b="1" dirty="0"/>
              <a:t> shows which parts of the image the model used for decision.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7161F-DAC5-BC55-EF90-051810B44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982" y="1699500"/>
            <a:ext cx="1199496" cy="1199496"/>
          </a:xfrm>
          <a:prstGeom prst="rect">
            <a:avLst/>
          </a:prstGeom>
        </p:spPr>
      </p:pic>
      <p:pic>
        <p:nvPicPr>
          <p:cNvPr id="8" name="Picture 7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CF71B5A2-4023-48E7-A03F-0AA95B5BD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115" y="1864425"/>
            <a:ext cx="927207" cy="927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874049-0A96-B5CE-C769-E3FA69191592}"/>
              </a:ext>
            </a:extLst>
          </p:cNvPr>
          <p:cNvSpPr txBox="1"/>
          <p:nvPr/>
        </p:nvSpPr>
        <p:spPr>
          <a:xfrm>
            <a:off x="523511" y="6457099"/>
            <a:ext cx="6097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400" dirty="0"/>
              <a:t>https://github.com/hyeok-jong/gradcam</a:t>
            </a:r>
          </a:p>
        </p:txBody>
      </p:sp>
    </p:spTree>
    <p:extLst>
      <p:ext uri="{BB962C8B-B14F-4D97-AF65-F5344CB8AC3E}">
        <p14:creationId xmlns:p14="http://schemas.microsoft.com/office/powerpoint/2010/main" val="121750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69E40-B37F-D8AD-C0BB-D160E2453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AF71CE-E0A5-B65E-7ABA-E0EFEC5A4A64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1.5 Purpose of this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A7E0B-26C0-D60E-B857-B5DF65718259}"/>
              </a:ext>
            </a:extLst>
          </p:cNvPr>
          <p:cNvSpPr txBox="1"/>
          <p:nvPr/>
        </p:nvSpPr>
        <p:spPr>
          <a:xfrm>
            <a:off x="1442634" y="1937283"/>
            <a:ext cx="9798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Developing an atherosclerosis prediction model using retinal images with various </a:t>
            </a:r>
            <a:r>
              <a:rPr lang="en-US" sz="2400" b="1" u="sng" dirty="0">
                <a:solidFill>
                  <a:srgbClr val="3833A0"/>
                </a:solidFill>
              </a:rPr>
              <a:t>foundation models and fine-tuning methods</a:t>
            </a:r>
            <a:r>
              <a:rPr lang="en-US" sz="2400" dirty="0"/>
              <a:t>.</a:t>
            </a:r>
          </a:p>
          <a:p>
            <a:endParaRPr lang="en-KR" sz="2400" kern="100" dirty="0">
              <a:effectLst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KR" sz="2400" kern="100" dirty="0">
              <a:effectLst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KR" sz="2400" kern="100" dirty="0">
              <a:effectLst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sz="2400" dirty="0"/>
              <a:t>To </a:t>
            </a:r>
            <a:r>
              <a:rPr lang="en-US" sz="2400" b="1" u="sng" dirty="0">
                <a:solidFill>
                  <a:srgbClr val="3833A0"/>
                </a:solidFill>
              </a:rPr>
              <a:t>quantify</a:t>
            </a:r>
            <a:r>
              <a:rPr lang="en-US" sz="2400" dirty="0"/>
              <a:t> and compare explainability, the “</a:t>
            </a:r>
            <a:r>
              <a:rPr lang="en-US" sz="2400" b="1" u="sng" dirty="0">
                <a:solidFill>
                  <a:srgbClr val="3833A0"/>
                </a:solidFill>
              </a:rPr>
              <a:t>average saliency intensity</a:t>
            </a:r>
            <a:r>
              <a:rPr lang="en-US" sz="2400" dirty="0"/>
              <a:t>” metric was proposed, measuring alignment between saliency maps and vessel regions.</a:t>
            </a:r>
          </a:p>
        </p:txBody>
      </p:sp>
      <p:pic>
        <p:nvPicPr>
          <p:cNvPr id="6" name="Graphic 5" descr="Badge 1 with solid fill">
            <a:extLst>
              <a:ext uri="{FF2B5EF4-FFF2-40B4-BE49-F238E27FC236}">
                <a16:creationId xmlns:a16="http://schemas.microsoft.com/office/drawing/2014/main" id="{A582D438-6ECD-5AA6-964F-4702D2B05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420" y="2016163"/>
            <a:ext cx="680010" cy="68001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DA226FCF-27CA-76FA-3420-F03AE664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420" y="3986047"/>
            <a:ext cx="680010" cy="680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ED9ECA-B437-30B8-44A8-F0B1EA739E2B}"/>
              </a:ext>
            </a:extLst>
          </p:cNvPr>
          <p:cNvSpPr txBox="1"/>
          <p:nvPr/>
        </p:nvSpPr>
        <p:spPr>
          <a:xfrm>
            <a:off x="703967" y="1066464"/>
            <a:ext cx="609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In this study</a:t>
            </a:r>
          </a:p>
        </p:txBody>
      </p:sp>
    </p:spTree>
    <p:extLst>
      <p:ext uri="{BB962C8B-B14F-4D97-AF65-F5344CB8AC3E}">
        <p14:creationId xmlns:p14="http://schemas.microsoft.com/office/powerpoint/2010/main" val="172497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A4D30-E97E-DA1F-48E2-C764A7709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8BAF714C-17C1-DD53-98BE-4D245259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78494" y="683608"/>
            <a:ext cx="8689439" cy="1121945"/>
          </a:xfrm>
          <a:prstGeom prst="rect">
            <a:avLst/>
          </a:prstGeom>
          <a:solidFill>
            <a:srgbClr val="EDF0F9">
              <a:alpha val="64000"/>
            </a:srgbClr>
          </a:solidFill>
        </p:spPr>
      </p:pic>
      <p:sp>
        <p:nvSpPr>
          <p:cNvPr id="5" name="직사각형 44">
            <a:extLst>
              <a:ext uri="{FF2B5EF4-FFF2-40B4-BE49-F238E27FC236}">
                <a16:creationId xmlns:a16="http://schemas.microsoft.com/office/drawing/2014/main" id="{B48F8674-95A8-E6EA-BE7C-B36F3878CDA3}"/>
              </a:ext>
            </a:extLst>
          </p:cNvPr>
          <p:cNvSpPr/>
          <p:nvPr/>
        </p:nvSpPr>
        <p:spPr>
          <a:xfrm>
            <a:off x="678493" y="683608"/>
            <a:ext cx="235907" cy="3159972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D0DAF-8B92-950D-E5EF-F1666FB543AF}"/>
              </a:ext>
            </a:extLst>
          </p:cNvPr>
          <p:cNvSpPr/>
          <p:nvPr/>
        </p:nvSpPr>
        <p:spPr>
          <a:xfrm>
            <a:off x="1298426" y="799878"/>
            <a:ext cx="3296821" cy="9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2. Method</a:t>
            </a:r>
            <a:endParaRPr lang="en-KR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686E1-C7B8-0C45-686A-24BD02AFB754}"/>
              </a:ext>
            </a:extLst>
          </p:cNvPr>
          <p:cNvSpPr/>
          <p:nvPr/>
        </p:nvSpPr>
        <p:spPr>
          <a:xfrm>
            <a:off x="1244181" y="1921823"/>
            <a:ext cx="10015057" cy="4634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2.1 Study Design and Dataset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2.2 Foundation Models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2.3 Fine-tuning Methods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2.4 Explainability</a:t>
            </a:r>
          </a:p>
        </p:txBody>
      </p:sp>
    </p:spTree>
    <p:extLst>
      <p:ext uri="{BB962C8B-B14F-4D97-AF65-F5344CB8AC3E}">
        <p14:creationId xmlns:p14="http://schemas.microsoft.com/office/powerpoint/2010/main" val="424737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7EDBC-D23C-0C3B-8616-8114D0F0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D068FD-6737-472E-AA54-471FC4F2D08E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2.1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Study Design and Dataset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04620-E394-9784-BE83-574CE555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8" y="1375420"/>
            <a:ext cx="7799189" cy="4483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443CA-BBF3-6A2E-1E4F-7C41A0C32AF9}"/>
              </a:ext>
            </a:extLst>
          </p:cNvPr>
          <p:cNvSpPr txBox="1"/>
          <p:nvPr/>
        </p:nvSpPr>
        <p:spPr>
          <a:xfrm>
            <a:off x="8334302" y="1375420"/>
            <a:ext cx="33574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 check-up data were collected from the </a:t>
            </a:r>
            <a:r>
              <a:rPr lang="en-US" b="1" dirty="0">
                <a:solidFill>
                  <a:srgbClr val="3833A0"/>
                </a:solidFill>
              </a:rPr>
              <a:t>Health Promotion Center of Seoul National University Hospital </a:t>
            </a:r>
            <a:r>
              <a:rPr lang="en-US" dirty="0"/>
              <a:t>(HPC-SNUH).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</a:t>
            </a:r>
            <a:r>
              <a:rPr lang="en-US" b="1" dirty="0">
                <a:solidFill>
                  <a:srgbClr val="3833A0"/>
                </a:solidFill>
              </a:rPr>
              <a:t>6,597 individuals </a:t>
            </a:r>
            <a:r>
              <a:rPr lang="en-US" dirty="0"/>
              <a:t>who underwent both retinal fundus photography and carotid ultrasound between January 2005 and December 2016 were included.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833A0"/>
                </a:solidFill>
              </a:rPr>
              <a:t>15,408 retinal fundus images</a:t>
            </a:r>
            <a:r>
              <a:rPr lang="en-US" dirty="0">
                <a:solidFill>
                  <a:srgbClr val="3833A0"/>
                </a:solidFill>
              </a:rPr>
              <a:t> </a:t>
            </a:r>
            <a:r>
              <a:rPr lang="en-US" dirty="0"/>
              <a:t>were used for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08FD7-BA09-8485-D779-391FB912672F}"/>
              </a:ext>
            </a:extLst>
          </p:cNvPr>
          <p:cNvSpPr txBox="1"/>
          <p:nvPr/>
        </p:nvSpPr>
        <p:spPr>
          <a:xfrm>
            <a:off x="9302799" y="6507338"/>
            <a:ext cx="2137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u="sng" kern="0" dirty="0">
                <a:effectLst/>
                <a:latin typeface="Malgun Gothic" panose="020B0503020000020004" pitchFamily="34" charset="-127"/>
                <a:cs typeface="Malgun Gothic" panose="020B0503020000020004" pitchFamily="34" charset="-127"/>
              </a:rPr>
              <a:t>IRB No. H-1703-044-837 </a:t>
            </a:r>
            <a:endParaRPr lang="en-KR" sz="1200" i="1" dirty="0"/>
          </a:p>
        </p:txBody>
      </p:sp>
    </p:spTree>
    <p:extLst>
      <p:ext uri="{BB962C8B-B14F-4D97-AF65-F5344CB8AC3E}">
        <p14:creationId xmlns:p14="http://schemas.microsoft.com/office/powerpoint/2010/main" val="314841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456AA-10D3-D41C-0C56-36A7A8533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D6355-29EA-6325-C528-22996AAFA836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2.2 Foundation Models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322F57-8901-B8DB-6332-56F843F48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50440"/>
              </p:ext>
            </p:extLst>
          </p:nvPr>
        </p:nvGraphicFramePr>
        <p:xfrm>
          <a:off x="578731" y="1121922"/>
          <a:ext cx="11034537" cy="4939738"/>
        </p:xfrm>
        <a:graphic>
          <a:graphicData uri="http://schemas.openxmlformats.org/drawingml/2006/table">
            <a:tbl>
              <a:tblPr firstRow="1" firstCol="1" bandRow="1">
                <a:solidFill>
                  <a:srgbClr val="192D53">
                    <a:alpha val="69020"/>
                  </a:srgbClr>
                </a:solidFill>
                <a:tableStyleId>{5C22544A-7EE6-4342-B048-85BDC9FD1C3A}</a:tableStyleId>
              </a:tblPr>
              <a:tblGrid>
                <a:gridCol w="1438137">
                  <a:extLst>
                    <a:ext uri="{9D8B030D-6E8A-4147-A177-3AD203B41FA5}">
                      <a16:colId xmlns:a16="http://schemas.microsoft.com/office/drawing/2014/main" val="2298162192"/>
                    </a:ext>
                  </a:extLst>
                </a:gridCol>
                <a:gridCol w="2764537">
                  <a:extLst>
                    <a:ext uri="{9D8B030D-6E8A-4147-A177-3AD203B41FA5}">
                      <a16:colId xmlns:a16="http://schemas.microsoft.com/office/drawing/2014/main" val="892800149"/>
                    </a:ext>
                  </a:extLst>
                </a:gridCol>
                <a:gridCol w="2371667">
                  <a:extLst>
                    <a:ext uri="{9D8B030D-6E8A-4147-A177-3AD203B41FA5}">
                      <a16:colId xmlns:a16="http://schemas.microsoft.com/office/drawing/2014/main" val="1957635728"/>
                    </a:ext>
                  </a:extLst>
                </a:gridCol>
                <a:gridCol w="1504545">
                  <a:extLst>
                    <a:ext uri="{9D8B030D-6E8A-4147-A177-3AD203B41FA5}">
                      <a16:colId xmlns:a16="http://schemas.microsoft.com/office/drawing/2014/main" val="3600165192"/>
                    </a:ext>
                  </a:extLst>
                </a:gridCol>
                <a:gridCol w="2955651">
                  <a:extLst>
                    <a:ext uri="{9D8B030D-6E8A-4147-A177-3AD203B41FA5}">
                      <a16:colId xmlns:a16="http://schemas.microsoft.com/office/drawing/2014/main" val="3794807054"/>
                    </a:ext>
                  </a:extLst>
                </a:gridCol>
              </a:tblGrid>
              <a:tr h="744607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Pretraining Data</a:t>
                      </a:r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SSL Strategy</a:t>
                      </a:r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Architecture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Strength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48722"/>
                  </a:ext>
                </a:extLst>
              </a:tr>
              <a:tr h="1398377">
                <a:tc>
                  <a:txBody>
                    <a:bodyPr/>
                    <a:lstStyle/>
                    <a:p>
                      <a:r>
                        <a:rPr lang="en-US" sz="1800" b="1"/>
                        <a:t>(Open) CLIP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LAION‑400M </a:t>
                      </a:r>
                    </a:p>
                    <a:p>
                      <a:r>
                        <a:rPr lang="en-US" sz="1600" dirty="0"/>
                        <a:t>(400 M image‑text</a:t>
                      </a:r>
                      <a:r>
                        <a:rPr lang="en-US" altLang="ko-KR" sz="1600" dirty="0"/>
                        <a:t>)</a:t>
                      </a:r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LAION‑2B English subset </a:t>
                      </a:r>
                    </a:p>
                    <a:p>
                      <a:r>
                        <a:rPr lang="en-US" sz="1600" dirty="0"/>
                        <a:t>(2 B pairs)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Contrastive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ViT</a:t>
                      </a:r>
                      <a:r>
                        <a:rPr lang="en-US" sz="1600" dirty="0"/>
                        <a:t> Giant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general-purpose vision encoder with strong multimodal understanding across vision-language tasks.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836232"/>
                  </a:ext>
                </a:extLst>
              </a:tr>
              <a:tr h="1398377">
                <a:tc>
                  <a:txBody>
                    <a:bodyPr/>
                    <a:lstStyle/>
                    <a:p>
                      <a:r>
                        <a:rPr lang="en-US" sz="1800" b="1"/>
                        <a:t>DINOv2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LVD‑142M </a:t>
                      </a:r>
                    </a:p>
                    <a:p>
                      <a:r>
                        <a:rPr lang="en-US" sz="1600" dirty="0"/>
                        <a:t>(≈142 M curated images)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Self Distillation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ViT</a:t>
                      </a:r>
                      <a:r>
                        <a:rPr lang="en-US" sz="1600" dirty="0"/>
                        <a:t> Giant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Excels in transfer learning by providing robust global and patch-level visual representations.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00237"/>
                  </a:ext>
                </a:extLst>
              </a:tr>
              <a:tr h="1398377">
                <a:tc>
                  <a:txBody>
                    <a:bodyPr/>
                    <a:lstStyle/>
                    <a:p>
                      <a:r>
                        <a:rPr lang="en-US" sz="1800" b="1"/>
                        <a:t>RETFound</a:t>
                      </a:r>
                      <a:endParaRPr lang="en-US" sz="1800" dirty="0"/>
                    </a:p>
                  </a:txBody>
                  <a:tcPr anchor="ctr">
                    <a:solidFill>
                      <a:srgbClr val="505B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~1.6 M </a:t>
                      </a:r>
                      <a:r>
                        <a:rPr lang="en-US" sz="1600" dirty="0" err="1"/>
                        <a:t>unlabelled</a:t>
                      </a:r>
                      <a:r>
                        <a:rPr lang="en-US" sz="1600" dirty="0"/>
                        <a:t> retinal fundus + OCT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Masked Auto Encoder</a:t>
                      </a:r>
                    </a:p>
                    <a:p>
                      <a:r>
                        <a:rPr lang="en-US" sz="1600" dirty="0"/>
                        <a:t>(MAE)</a:t>
                      </a:r>
                      <a:endParaRPr lang="en-US" sz="1600" u="sng" dirty="0">
                        <a:solidFill>
                          <a:srgbClr val="4E56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ViT</a:t>
                      </a:r>
                      <a:r>
                        <a:rPr lang="en-US" sz="1600" dirty="0"/>
                        <a:t> 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Tailored for retinal images, demonstrating strong performance in both classification and prognosis.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171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8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93173-0533-B49D-D48E-CE7914346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02142C-348D-6A3A-4B0B-1B6835206F01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2.3 Finetuning Methods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04B668-8886-0AEB-8007-52F7222C6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r="39982" b="25483"/>
          <a:stretch/>
        </p:blipFill>
        <p:spPr bwMode="auto">
          <a:xfrm>
            <a:off x="8112675" y="1095129"/>
            <a:ext cx="3376315" cy="37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040E33-01CA-8D18-A345-154EBEDD8DDF}"/>
              </a:ext>
            </a:extLst>
          </p:cNvPr>
          <p:cNvGrpSpPr/>
          <p:nvPr/>
        </p:nvGrpSpPr>
        <p:grpSpPr>
          <a:xfrm>
            <a:off x="3215484" y="1390903"/>
            <a:ext cx="2006837" cy="3423506"/>
            <a:chOff x="2364300" y="1277837"/>
            <a:chExt cx="1328838" cy="226689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E90A62C-35D2-D981-D132-3B6DFE9C2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" t="6141" r="76310" b="25483"/>
            <a:stretch>
              <a:fillRect/>
            </a:stretch>
          </p:blipFill>
          <p:spPr bwMode="auto">
            <a:xfrm>
              <a:off x="2364300" y="1277837"/>
              <a:ext cx="1328838" cy="226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C699DE3-9369-E991-1C1D-E74A723C9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2" t="24830" r="56684" b="43427"/>
            <a:stretch>
              <a:fillRect/>
            </a:stretch>
          </p:blipFill>
          <p:spPr bwMode="auto">
            <a:xfrm>
              <a:off x="2565631" y="1880232"/>
              <a:ext cx="1052715" cy="1052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ABBE357A-D551-13F6-6160-BCD6CA968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" t="5907" r="76310" b="25483"/>
          <a:stretch>
            <a:fillRect/>
          </a:stretch>
        </p:blipFill>
        <p:spPr bwMode="auto">
          <a:xfrm>
            <a:off x="713031" y="1376006"/>
            <a:ext cx="2006836" cy="34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F10B72-5336-AD27-2453-0707D1B08019}"/>
              </a:ext>
            </a:extLst>
          </p:cNvPr>
          <p:cNvSpPr txBox="1"/>
          <p:nvPr/>
        </p:nvSpPr>
        <p:spPr>
          <a:xfrm>
            <a:off x="935848" y="5112662"/>
            <a:ext cx="20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Full-finetuning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BDC5BA-3AA8-B203-9E81-9ADAE8A7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725" y="290456"/>
            <a:ext cx="1449876" cy="357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CFFA5-9BF2-9CFA-BB29-FED3A5881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920" y="289178"/>
            <a:ext cx="1449877" cy="3614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554F44-7C46-CC41-94EB-7974CE22F372}"/>
              </a:ext>
            </a:extLst>
          </p:cNvPr>
          <p:cNvSpPr txBox="1"/>
          <p:nvPr/>
        </p:nvSpPr>
        <p:spPr>
          <a:xfrm>
            <a:off x="6648504" y="291384"/>
            <a:ext cx="131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Freeze ❄️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D0DA6-6D18-15DA-889D-EAE8A9691084}"/>
              </a:ext>
            </a:extLst>
          </p:cNvPr>
          <p:cNvSpPr txBox="1"/>
          <p:nvPr/>
        </p:nvSpPr>
        <p:spPr>
          <a:xfrm>
            <a:off x="8498441" y="289178"/>
            <a:ext cx="16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Trainable 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DAB4D-8C60-8C57-95AE-0306A958D17A}"/>
              </a:ext>
            </a:extLst>
          </p:cNvPr>
          <p:cNvSpPr txBox="1"/>
          <p:nvPr/>
        </p:nvSpPr>
        <p:spPr>
          <a:xfrm>
            <a:off x="3459964" y="5112662"/>
            <a:ext cx="20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 only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D87F8-44DB-B51D-939A-65F40B9483A7}"/>
              </a:ext>
            </a:extLst>
          </p:cNvPr>
          <p:cNvSpPr txBox="1"/>
          <p:nvPr/>
        </p:nvSpPr>
        <p:spPr>
          <a:xfrm>
            <a:off x="5746751" y="5126824"/>
            <a:ext cx="245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finetuning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8242F-D1D0-C8F7-5FAA-6B230A2CA9B5}"/>
              </a:ext>
            </a:extLst>
          </p:cNvPr>
          <p:cNvSpPr txBox="1"/>
          <p:nvPr/>
        </p:nvSpPr>
        <p:spPr>
          <a:xfrm>
            <a:off x="8891394" y="5126824"/>
            <a:ext cx="2459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Tuning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68ADA2AE-55C1-5BAA-7F32-E3ED6217C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" t="5907" r="76310" b="25483"/>
          <a:stretch>
            <a:fillRect/>
          </a:stretch>
        </p:blipFill>
        <p:spPr bwMode="auto">
          <a:xfrm>
            <a:off x="5616113" y="1376006"/>
            <a:ext cx="2006836" cy="34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8AA1558-CDE4-AE3C-28D8-D2FF630CD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2" t="34976" r="56684" b="43427"/>
          <a:stretch>
            <a:fillRect/>
          </a:stretch>
        </p:blipFill>
        <p:spPr bwMode="auto">
          <a:xfrm>
            <a:off x="5925190" y="2827670"/>
            <a:ext cx="1589831" cy="10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73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3545-7430-C77A-600E-B85A17C9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48269F-3094-2AAA-F9BC-B00AAEC24806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DF212-4519-49D9-4762-0148AEFB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7" y="1109546"/>
            <a:ext cx="4767390" cy="463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57A39-AB00-61E8-47F2-E7D0A64A5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62811"/>
            <a:ext cx="4719645" cy="468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9B75C7-82BE-F1EA-FE02-4E60074572DB}"/>
              </a:ext>
            </a:extLst>
          </p:cNvPr>
          <p:cNvSpPr txBox="1"/>
          <p:nvPr/>
        </p:nvSpPr>
        <p:spPr>
          <a:xfrm>
            <a:off x="1822317" y="5720850"/>
            <a:ext cx="311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GradCAM</a:t>
            </a:r>
            <a:r>
              <a:rPr lang="en-US" b="1" dirty="0"/>
              <a:t> for a single image</a:t>
            </a:r>
            <a:endParaRPr lang="en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AC998-C140-A18E-F5C8-DB5EF50606C4}"/>
              </a:ext>
            </a:extLst>
          </p:cNvPr>
          <p:cNvSpPr txBox="1"/>
          <p:nvPr/>
        </p:nvSpPr>
        <p:spPr>
          <a:xfrm>
            <a:off x="6445359" y="5748453"/>
            <a:ext cx="476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Averaged Grad-CAM across multiple images</a:t>
            </a:r>
            <a:endParaRPr lang="en-KR" sz="1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2845C9-C12E-BACE-FD40-99920756EF20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4ADB01-5565-B8E6-535A-001914F1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049B85-2890-57E6-2373-54224EBD644B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7C3394-AFA0-CA36-9B25-9C5D5636045A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11572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4F80B-40C1-74CE-6D9A-AE82297A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E57049-14C7-31BD-0B24-1A5A70FCAEB6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5DF78-34AC-127D-31DB-CDC01F832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7" y="1109546"/>
            <a:ext cx="4767390" cy="463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B485A-3358-3622-82B7-B08CD0A82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62811"/>
            <a:ext cx="4719645" cy="468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C0872-E6C7-4EC0-D16B-F4AC63B2891F}"/>
              </a:ext>
            </a:extLst>
          </p:cNvPr>
          <p:cNvSpPr txBox="1"/>
          <p:nvPr/>
        </p:nvSpPr>
        <p:spPr>
          <a:xfrm>
            <a:off x="1822317" y="5720850"/>
            <a:ext cx="311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GradCAM</a:t>
            </a:r>
            <a:r>
              <a:rPr lang="en-US" b="1" dirty="0"/>
              <a:t> for a single image</a:t>
            </a:r>
            <a:endParaRPr lang="en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5A23C-305F-5B61-D14C-6600043C456D}"/>
              </a:ext>
            </a:extLst>
          </p:cNvPr>
          <p:cNvSpPr txBox="1"/>
          <p:nvPr/>
        </p:nvSpPr>
        <p:spPr>
          <a:xfrm>
            <a:off x="6445359" y="5748453"/>
            <a:ext cx="476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Averaged Grad-CAM across multiple images</a:t>
            </a:r>
            <a:endParaRPr lang="en-KR" sz="1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17AD04-6B78-DFF1-42E4-3CCAE760A3B9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A4FEBB-1484-FCB8-2490-30971CD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6D5504-BA92-CABC-7CB7-045CF1ECFD23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DFCD95-7852-AA0D-235F-820EA716A9D0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F20163-83A6-B1D5-BB97-859BBF4BD40F}"/>
              </a:ext>
            </a:extLst>
          </p:cNvPr>
          <p:cNvSpPr/>
          <p:nvPr/>
        </p:nvSpPr>
        <p:spPr>
          <a:xfrm>
            <a:off x="6270340" y="1043350"/>
            <a:ext cx="4942409" cy="50468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6A893-7F0A-14FD-8176-26BF6F9D5C80}"/>
              </a:ext>
            </a:extLst>
          </p:cNvPr>
          <p:cNvSpPr/>
          <p:nvPr/>
        </p:nvSpPr>
        <p:spPr>
          <a:xfrm>
            <a:off x="6270340" y="2068931"/>
            <a:ext cx="4433047" cy="3222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Problems of Saliency Map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Prone to cherry-picking bias.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Qualitative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341004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75206-5494-73F0-2799-A494D484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4D58D6-38C4-012B-7006-BC2D4FED8FFF}"/>
              </a:ext>
            </a:extLst>
          </p:cNvPr>
          <p:cNvSpPr/>
          <p:nvPr/>
        </p:nvSpPr>
        <p:spPr>
          <a:xfrm>
            <a:off x="0" y="0"/>
            <a:ext cx="12192000" cy="3754582"/>
          </a:xfrm>
          <a:prstGeom prst="rect">
            <a:avLst/>
          </a:prstGeom>
          <a:solidFill>
            <a:srgbClr val="DCD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B5252F-1B04-555A-944B-2CE640A9C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98" y="774796"/>
            <a:ext cx="11313762" cy="297978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Comparing Foundation Models and Fine-Tuning Methods for Carotid Atherosclerosis Prediction Using Retinal Images with Quantified Explainability via Vessel Segmentation Model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80AD60F-59FE-4EBB-36BD-EF16CDDE7639}"/>
              </a:ext>
            </a:extLst>
          </p:cNvPr>
          <p:cNvSpPr txBox="1">
            <a:spLocks/>
          </p:cNvSpPr>
          <p:nvPr/>
        </p:nvSpPr>
        <p:spPr>
          <a:xfrm>
            <a:off x="552498" y="4039849"/>
            <a:ext cx="10962344" cy="265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년도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학기</a:t>
            </a:r>
            <a:endParaRPr lang="en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의료 데이터 기반 인공지능과 기계학습의 기초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기말고사 프로젝트</a:t>
            </a:r>
            <a:endParaRPr lang="en-US" altLang="ko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서울대학교 의과학과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2023-24885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이설하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2023-24526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이혁종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0D79F5-F630-4436-843A-AC664B55A434}"/>
              </a:ext>
            </a:extLst>
          </p:cNvPr>
          <p:cNvSpPr/>
          <p:nvPr/>
        </p:nvSpPr>
        <p:spPr>
          <a:xfrm>
            <a:off x="610944" y="3754581"/>
            <a:ext cx="11028558" cy="304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Foundation model </a:t>
            </a:r>
            <a:r>
              <a:rPr lang="en-US" sz="2800" dirty="0" err="1">
                <a:solidFill>
                  <a:schemeClr val="tx1"/>
                </a:solidFill>
              </a:rPr>
              <a:t>과</a:t>
            </a:r>
            <a:r>
              <a:rPr lang="en-US" sz="2800" dirty="0">
                <a:solidFill>
                  <a:schemeClr val="tx1"/>
                </a:solidFill>
              </a:rPr>
              <a:t> Fine tuning method </a:t>
            </a:r>
            <a:r>
              <a:rPr lang="en-US" sz="2800" dirty="0" err="1">
                <a:solidFill>
                  <a:schemeClr val="tx1"/>
                </a:solidFill>
              </a:rPr>
              <a:t>를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활용하여</a:t>
            </a:r>
            <a:r>
              <a:rPr lang="en-US" altLang="ko-KR" sz="28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안저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이미지로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부터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동맥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경화를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예측하는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모델을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만들고</a:t>
            </a:r>
            <a:r>
              <a:rPr lang="en-US" altLang="ko-KR" sz="28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단순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성능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평가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뿐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아니라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정량적으로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설명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가능성도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평가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5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24CDD-43D0-BFC1-044F-AA52760F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2A937D-B5D4-A54B-5EE5-DE632603FC84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89410-854E-71C3-70E7-74B29E2C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7" y="1109546"/>
            <a:ext cx="4767390" cy="463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9B230-7E59-7843-ABF3-B0F752DA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62811"/>
            <a:ext cx="4719645" cy="4685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82E7E-D3F7-01AB-46D9-65501E47E898}"/>
              </a:ext>
            </a:extLst>
          </p:cNvPr>
          <p:cNvSpPr txBox="1"/>
          <p:nvPr/>
        </p:nvSpPr>
        <p:spPr>
          <a:xfrm>
            <a:off x="1822317" y="5720850"/>
            <a:ext cx="311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GradCAM</a:t>
            </a:r>
            <a:r>
              <a:rPr lang="en-US" b="1" dirty="0"/>
              <a:t> for a single image</a:t>
            </a:r>
            <a:endParaRPr lang="en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163D8-90DF-9D9A-B5CF-21ACEDAC613D}"/>
              </a:ext>
            </a:extLst>
          </p:cNvPr>
          <p:cNvSpPr txBox="1"/>
          <p:nvPr/>
        </p:nvSpPr>
        <p:spPr>
          <a:xfrm>
            <a:off x="6445359" y="5748453"/>
            <a:ext cx="476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Averaged Grad-CAM across multiple images</a:t>
            </a:r>
            <a:endParaRPr lang="en-KR" sz="1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C08B5B-07E0-0066-3EB0-DFF669872A00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C131D3-1696-E830-8085-472D476D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790FAF-A8BC-B245-ED64-0BEC3C075564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E46410-3E3C-A158-DEEB-70162B763F4F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F67DD19-9138-55DC-5B7D-EE1929183523}"/>
              </a:ext>
            </a:extLst>
          </p:cNvPr>
          <p:cNvSpPr/>
          <p:nvPr/>
        </p:nvSpPr>
        <p:spPr>
          <a:xfrm>
            <a:off x="653176" y="972014"/>
            <a:ext cx="4942409" cy="50468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54E0A8-A5F8-35FD-53DC-4F6ED2A9C3C6}"/>
              </a:ext>
            </a:extLst>
          </p:cNvPr>
          <p:cNvSpPr/>
          <p:nvPr/>
        </p:nvSpPr>
        <p:spPr>
          <a:xfrm>
            <a:off x="653176" y="1997595"/>
            <a:ext cx="4433047" cy="3222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Problems of Saliency Map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tx1"/>
                </a:solidFill>
              </a:rPr>
              <a:t>Prone to cherry-picking bias.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4E56FF"/>
                </a:solidFill>
              </a:rPr>
              <a:t>Qualitative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111172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394E-DF55-C8EC-6EE9-89769D3A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E1A700-A4C8-58B8-A3C0-E4F0DD06D082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21AC5-6A7F-BE77-7BD9-70313397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2" y="1159725"/>
            <a:ext cx="3670374" cy="496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EC145D-B1BA-5C05-7CEE-15273D3E9BDC}"/>
                  </a:ext>
                </a:extLst>
              </p:cNvPr>
              <p:cNvSpPr txBox="1"/>
              <p:nvPr/>
            </p:nvSpPr>
            <p:spPr>
              <a:xfrm>
                <a:off x="4040221" y="1271238"/>
                <a:ext cx="7513667" cy="12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KR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2000" b="1" i="1" kern="100" smtClean="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𝐀𝐯𝐞𝐫𝐚𝐠𝐞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𝐬𝐚𝐥𝐢𝐞𝐧𝐜𝐲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𝐢𝐧𝐭𝐞𝐧𝐬𝐢𝐭𝐲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𝐟𝐨𝐫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𝐫𝐞𝐠𝐢𝐨𝐧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𝐨𝐟</m:t>
                          </m:r>
                          <m:r>
                            <a:rPr lang="en-US" sz="2000" b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b="1" i="1" kern="10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𝐢𝐧𝐭𝐞𝐫𝐞𝐬𝐭</m:t>
                          </m:r>
                          <m:r>
                            <a:rPr lang="en-US" sz="2000" b="1" i="1" kern="100" smtClean="0">
                              <a:solidFill>
                                <a:srgbClr val="4E56FF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KR" sz="2000" b="1" i="1" kern="100">
                                  <a:solidFill>
                                    <a:srgbClr val="4E56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en-KR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 kern="100">
                                      <a:solidFill>
                                        <a:srgbClr val="4E56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 kern="100">
                                          <a:solidFill>
                                            <a:srgbClr val="4E56FF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#</m:t>
                          </m:r>
                        </m:e>
                      </m:eqArr>
                    </m:oMath>
                  </m:oMathPara>
                </a14:m>
                <a:endParaRPr lang="en-KR" sz="2000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EC145D-B1BA-5C05-7CEE-15273D3E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221" y="1271238"/>
                <a:ext cx="7513667" cy="1284775"/>
              </a:xfrm>
              <a:prstGeom prst="rect">
                <a:avLst/>
              </a:prstGeom>
              <a:blipFill>
                <a:blip r:embed="rId4"/>
                <a:stretch>
                  <a:fillRect l="-338" t="-16667" r="-2196" b="-372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B8E73B7-CBF3-47C6-7DE6-AE6D054CBA8C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284AB4-76F9-6C96-7861-D41F499F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FE2E8A-4825-08C8-6981-597FF1B04726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5FE169-E0A2-4DF2-0EBE-C16D83830287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3488C8-9F5C-E109-F15F-E82E2C31B17C}"/>
                  </a:ext>
                </a:extLst>
              </p:cNvPr>
              <p:cNvSpPr txBox="1"/>
              <p:nvPr/>
            </p:nvSpPr>
            <p:spPr>
              <a:xfrm>
                <a:off x="5177884" y="2950237"/>
                <a:ext cx="6096000" cy="266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Let Grad-CAM be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and vessel segmentation image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represents the pixel coordinates of the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224×224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resolution map.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the predicted vessel pixel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. The average saliency intensity predicting carotid atherosclerosis within a specific region can be calculated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3488C8-9F5C-E109-F15F-E82E2C31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84" y="2950237"/>
                <a:ext cx="6096000" cy="2667910"/>
              </a:xfrm>
              <a:prstGeom prst="rect">
                <a:avLst/>
              </a:prstGeom>
              <a:blipFill>
                <a:blip r:embed="rId6"/>
                <a:stretch>
                  <a:fillRect l="-832" r="-832" b="-28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51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58B0-C28B-9958-702E-8D3F8DE0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34959E-735E-C7DA-CFA6-E8ED6D28B801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5166B-9CBD-B47B-E007-E6F7DC12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2" y="1159725"/>
            <a:ext cx="3670374" cy="496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263088-C9F7-6077-DAD8-21AF32800CCC}"/>
                  </a:ext>
                </a:extLst>
              </p:cNvPr>
              <p:cNvSpPr txBox="1"/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Let Grad-CAM be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and vessel segmentation image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represents the pixel coordinates of the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224×224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resolution map.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the predicted vessel pixel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. The average saliency intensity predicting carotid atherosclerosis within a specific region can be calculated using the following equation: </a:t>
                </a:r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KR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Average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saliency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intensity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region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interest</m:t>
                          </m:r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KR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#</m:t>
                          </m:r>
                        </m:e>
                      </m:eqArr>
                    </m:oMath>
                  </m:oMathPara>
                </a14:m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263088-C9F7-6077-DAD8-21AF3280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blipFill>
                <a:blip r:embed="rId4"/>
                <a:stretch>
                  <a:fillRect l="-795" r="-795" b="-94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C42AC0-3B47-48D4-67C9-4AB131C1D343}"/>
              </a:ext>
            </a:extLst>
          </p:cNvPr>
          <p:cNvSpPr/>
          <p:nvPr/>
        </p:nvSpPr>
        <p:spPr>
          <a:xfrm>
            <a:off x="4894128" y="1159725"/>
            <a:ext cx="6659760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F751A-E257-0B74-16AB-17B2CE357E8E}"/>
              </a:ext>
            </a:extLst>
          </p:cNvPr>
          <p:cNvSpPr/>
          <p:nvPr/>
        </p:nvSpPr>
        <p:spPr>
          <a:xfrm>
            <a:off x="523511" y="2397513"/>
            <a:ext cx="3981581" cy="383601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7C9C65-63CB-517C-F28F-9D316F18F948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453AF4-0F9C-11C3-6BB6-3F6FA641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BAF279-1609-7E74-FA00-2D07D46626AE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0C72E1-F18F-CC9A-52FA-0DBDBE13424A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F8C19F-955D-1A20-D5C0-338184C2B4F3}"/>
                  </a:ext>
                </a:extLst>
              </p:cNvPr>
              <p:cNvSpPr/>
              <p:nvPr/>
            </p:nvSpPr>
            <p:spPr>
              <a:xfrm>
                <a:off x="4948136" y="1271238"/>
                <a:ext cx="6325748" cy="2159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Step 1. Saliency Map</a:t>
                </a: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Using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GradCAM</a:t>
                </a:r>
                <a:r>
                  <a:rPr lang="en-US" sz="2400" dirty="0">
                    <a:solidFill>
                      <a:schemeClr val="tx1"/>
                    </a:solidFill>
                  </a:rPr>
                  <a:t>, generate saliency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F8C19F-955D-1A20-D5C0-338184C2B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36" y="1271238"/>
                <a:ext cx="6325748" cy="2159357"/>
              </a:xfrm>
              <a:prstGeom prst="rect">
                <a:avLst/>
              </a:prstGeom>
              <a:blipFill>
                <a:blip r:embed="rId6"/>
                <a:stretch>
                  <a:fillRect l="-1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4A8B67A-50C5-E88E-7EC7-4F704FA16C27}"/>
              </a:ext>
            </a:extLst>
          </p:cNvPr>
          <p:cNvSpPr/>
          <p:nvPr/>
        </p:nvSpPr>
        <p:spPr>
          <a:xfrm flipH="1" flipV="1">
            <a:off x="529996" y="1048212"/>
            <a:ext cx="2537458" cy="129354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AF7F29-A2EE-2BD9-6452-4DF343E7A034}"/>
              </a:ext>
            </a:extLst>
          </p:cNvPr>
          <p:cNvSpPr/>
          <p:nvPr/>
        </p:nvSpPr>
        <p:spPr>
          <a:xfrm>
            <a:off x="4948136" y="3696628"/>
            <a:ext cx="6325748" cy="215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(A)= Original 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(B) = </a:t>
            </a:r>
            <a:r>
              <a:rPr lang="en-US" sz="2000" dirty="0" err="1">
                <a:solidFill>
                  <a:schemeClr val="tx1"/>
                </a:solidFill>
              </a:rPr>
              <a:t>GradCAM</a:t>
            </a:r>
            <a:r>
              <a:rPr lang="en-US" sz="2000" dirty="0">
                <a:solidFill>
                  <a:schemeClr val="tx1"/>
                </a:solidFill>
              </a:rPr>
              <a:t> Saliency Map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2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5F353-13E5-AFD5-A89A-33135C94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7D9ADB-A0A8-391F-BCF4-6013C337870C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E8852-92C2-B835-3AC5-760863FE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2" y="1159725"/>
            <a:ext cx="3670374" cy="496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611AC1-6AF5-5DE7-3897-C5F6716002CB}"/>
                  </a:ext>
                </a:extLst>
              </p:cNvPr>
              <p:cNvSpPr txBox="1"/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Let Grad-CAM be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and vessel segmentation image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represents the pixel coordinates of the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224×224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resolution map.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the predicted vessel pixel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. The average saliency intensity predicting carotid atherosclerosis within a specific region can be calculated using the following equation: </a:t>
                </a:r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KR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Average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saliency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intensity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region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interest</m:t>
                          </m:r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KR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#</m:t>
                          </m:r>
                        </m:e>
                      </m:eqArr>
                    </m:oMath>
                  </m:oMathPara>
                </a14:m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263088-C9F7-6077-DAD8-21AF3280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blipFill>
                <a:blip r:embed="rId4"/>
                <a:stretch>
                  <a:fillRect l="-795" r="-795" b="-94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9A0F47-98EF-FDD6-89BD-3AC7D6CE9CDF}"/>
              </a:ext>
            </a:extLst>
          </p:cNvPr>
          <p:cNvSpPr/>
          <p:nvPr/>
        </p:nvSpPr>
        <p:spPr>
          <a:xfrm>
            <a:off x="4894128" y="1159725"/>
            <a:ext cx="6659760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97502-B936-2774-887A-11D0574C55B5}"/>
              </a:ext>
            </a:extLst>
          </p:cNvPr>
          <p:cNvSpPr/>
          <p:nvPr/>
        </p:nvSpPr>
        <p:spPr>
          <a:xfrm>
            <a:off x="3144644" y="1159725"/>
            <a:ext cx="1360448" cy="50738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AB76D-329D-7516-099F-4C7A44497CA5}"/>
              </a:ext>
            </a:extLst>
          </p:cNvPr>
          <p:cNvSpPr/>
          <p:nvPr/>
        </p:nvSpPr>
        <p:spPr>
          <a:xfrm>
            <a:off x="1880839" y="1103968"/>
            <a:ext cx="1360448" cy="12377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72B3C5-4C46-9EC4-A7C7-F87E49C82F84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5A9240-9C15-F197-4A24-348CA861B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EA658-29F7-E317-125B-61C3923FD84B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992A78-4EA2-16EF-65A5-366E89EE0AB2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A7FE2A-B1BA-C363-EAC5-35A66A610F77}"/>
                  </a:ext>
                </a:extLst>
              </p:cNvPr>
              <p:cNvSpPr/>
              <p:nvPr/>
            </p:nvSpPr>
            <p:spPr>
              <a:xfrm>
                <a:off x="4948136" y="1271238"/>
                <a:ext cx="6325748" cy="2159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Step 2. Vessel Segmentation</a:t>
                </a: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Using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AutoMorph</a:t>
                </a:r>
                <a:r>
                  <a:rPr lang="en-US" sz="2400" dirty="0">
                    <a:solidFill>
                      <a:schemeClr val="tx1"/>
                    </a:solidFill>
                  </a:rPr>
                  <a:t>,  generate vessel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kern="100" dirty="0">
                    <a:solidFill>
                      <a:srgbClr val="000000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</a:t>
                </a:r>
              </a:p>
              <a:p>
                <a:endParaRPr lang="en-US" sz="2400" kern="100" dirty="0">
                  <a:solidFill>
                    <a:srgbClr val="000000"/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  <a:p>
                <a:r>
                  <a:rPr lang="en-US" sz="2400" kern="100" dirty="0">
                    <a:solidFill>
                      <a:srgbClr val="000000"/>
                    </a:solidFill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sz="24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24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𝑣𝑒𝑠𝑠𝑒𝑙</m:t>
                    </m:r>
                    <m:r>
                      <a:rPr lang="en-US" sz="24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KR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A7FE2A-B1BA-C363-EAC5-35A66A610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36" y="1271238"/>
                <a:ext cx="6325748" cy="2159357"/>
              </a:xfrm>
              <a:prstGeom prst="rect">
                <a:avLst/>
              </a:prstGeom>
              <a:blipFill>
                <a:blip r:embed="rId6"/>
                <a:stretch>
                  <a:fillRect l="-1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B220FF7-DD38-989F-21B6-9C0A8C477FE2}"/>
              </a:ext>
            </a:extLst>
          </p:cNvPr>
          <p:cNvSpPr/>
          <p:nvPr/>
        </p:nvSpPr>
        <p:spPr>
          <a:xfrm flipH="1" flipV="1">
            <a:off x="529997" y="1048212"/>
            <a:ext cx="1240437" cy="1293544"/>
          </a:xfrm>
          <a:prstGeom prst="rect">
            <a:avLst/>
          </a:prstGeom>
          <a:noFill/>
          <a:ln w="47625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6B445-CBB4-43AC-079B-D189FE999D09}"/>
              </a:ext>
            </a:extLst>
          </p:cNvPr>
          <p:cNvSpPr/>
          <p:nvPr/>
        </p:nvSpPr>
        <p:spPr>
          <a:xfrm flipH="1" flipV="1">
            <a:off x="523510" y="2403084"/>
            <a:ext cx="1240437" cy="3718934"/>
          </a:xfrm>
          <a:prstGeom prst="rect">
            <a:avLst/>
          </a:prstGeom>
          <a:noFill/>
          <a:ln w="47625">
            <a:solidFill>
              <a:schemeClr val="accent3">
                <a:lumMod val="60000"/>
                <a:lumOff val="40000"/>
              </a:schemeClr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03D524-3AED-0F7C-5A72-C16B003F102B}"/>
              </a:ext>
            </a:extLst>
          </p:cNvPr>
          <p:cNvSpPr/>
          <p:nvPr/>
        </p:nvSpPr>
        <p:spPr>
          <a:xfrm flipH="1" flipV="1">
            <a:off x="1852767" y="2397513"/>
            <a:ext cx="1240437" cy="3718934"/>
          </a:xfrm>
          <a:prstGeom prst="rect">
            <a:avLst/>
          </a:prstGeom>
          <a:noFill/>
          <a:ln w="47625">
            <a:solidFill>
              <a:srgbClr val="6057FF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47233B-CB63-9CDF-19FF-C865225D5A29}"/>
              </a:ext>
            </a:extLst>
          </p:cNvPr>
          <p:cNvSpPr/>
          <p:nvPr/>
        </p:nvSpPr>
        <p:spPr>
          <a:xfrm>
            <a:off x="4948136" y="3696628"/>
            <a:ext cx="6325748" cy="215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(C, D) =</a:t>
            </a:r>
            <a:r>
              <a:rPr lang="en-US" altLang="ko-KR" sz="2000" dirty="0">
                <a:solidFill>
                  <a:schemeClr val="tx1"/>
                </a:solidFill>
              </a:rPr>
              <a:t> Artery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(F, G) = Vein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(J)  = (A) \ (C∪F) = Non-Vessel regions</a:t>
            </a:r>
          </a:p>
        </p:txBody>
      </p:sp>
    </p:spTree>
    <p:extLst>
      <p:ext uri="{BB962C8B-B14F-4D97-AF65-F5344CB8AC3E}">
        <p14:creationId xmlns:p14="http://schemas.microsoft.com/office/powerpoint/2010/main" val="36037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6104-4846-06FD-DA81-310C04B65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84408E-1075-178C-4817-7A45B5BBE6E2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3200" b="1" dirty="0">
                <a:solidFill>
                  <a:schemeClr val="tx1"/>
                </a:solidFill>
              </a:rPr>
              <a:t>2.4 Explainability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238F7-94ED-690B-3FB6-44522CB8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2" y="1159725"/>
            <a:ext cx="3670374" cy="496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3ADB3-C38C-9916-C18F-3698FB39224E}"/>
                  </a:ext>
                </a:extLst>
              </p:cNvPr>
              <p:cNvSpPr txBox="1"/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Let Grad-CAM be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and vessel segmentation image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represents the pixel coordinates of the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224×224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resolution map.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 the predicted vessel pixel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𝑒𝑙𝑠𝑒</m:t>
                    </m:r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KR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kern="1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Malgun Gothic" panose="020B0503020000020004" pitchFamily="34" charset="-127"/>
                    <a:cs typeface="Arial" panose="020B0604020202020204" pitchFamily="34" charset="0"/>
                  </a:rPr>
                  <a:t>. The average saliency intensity predicting carotid atherosclerosis within a specific region can be calculated using the following equation: </a:t>
                </a:r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KR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Average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saliency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intensity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region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interest</m:t>
                          </m:r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KR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KR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KR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kern="1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  <m:t> #</m:t>
                          </m:r>
                        </m:e>
                      </m:eqArr>
                    </m:oMath>
                  </m:oMathPara>
                </a14:m>
                <a:endParaRPr lang="en-KR" kern="100" dirty="0">
                  <a:effectLst/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E3ADB3-C38C-9916-C18F-3698FB39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28" y="1271238"/>
                <a:ext cx="6379756" cy="3895938"/>
              </a:xfrm>
              <a:prstGeom prst="rect">
                <a:avLst/>
              </a:prstGeom>
              <a:blipFill>
                <a:blip r:embed="rId4"/>
                <a:stretch>
                  <a:fillRect l="-795" r="-1789" b="-94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8BBF62C-73DB-8D12-3362-07069E1B723C}"/>
              </a:ext>
            </a:extLst>
          </p:cNvPr>
          <p:cNvSpPr/>
          <p:nvPr/>
        </p:nvSpPr>
        <p:spPr>
          <a:xfrm>
            <a:off x="4894128" y="1159725"/>
            <a:ext cx="6659760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8120E4-561C-F90A-4579-B073FF5ED802}"/>
              </a:ext>
            </a:extLst>
          </p:cNvPr>
          <p:cNvGrpSpPr/>
          <p:nvPr/>
        </p:nvGrpSpPr>
        <p:grpSpPr>
          <a:xfrm>
            <a:off x="6270340" y="267194"/>
            <a:ext cx="4785942" cy="421532"/>
            <a:chOff x="6270340" y="267194"/>
            <a:chExt cx="4785942" cy="4215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94575F-4156-0766-0FD7-B01043C96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06" t="1564" r="1106" b="19662"/>
            <a:stretch>
              <a:fillRect/>
            </a:stretch>
          </p:blipFill>
          <p:spPr>
            <a:xfrm>
              <a:off x="6854001" y="267194"/>
              <a:ext cx="3203642" cy="421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19E-65B1-46C9-2E88-8DD824CC03E5}"/>
                </a:ext>
              </a:extLst>
            </p:cNvPr>
            <p:cNvSpPr txBox="1"/>
            <p:nvPr/>
          </p:nvSpPr>
          <p:spPr>
            <a:xfrm>
              <a:off x="6270340" y="293294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High</a:t>
              </a:r>
              <a:endParaRPr lang="en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06399B-4AB7-1479-C3EE-8B3EA30B1FE1}"/>
                </a:ext>
              </a:extLst>
            </p:cNvPr>
            <p:cNvSpPr txBox="1"/>
            <p:nvPr/>
          </p:nvSpPr>
          <p:spPr>
            <a:xfrm>
              <a:off x="10005695" y="313383"/>
              <a:ext cx="10505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Low</a:t>
              </a:r>
              <a:endParaRPr lang="en-KR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8AE736F-5A06-4C5C-6D5A-6F27E249C378}"/>
              </a:ext>
            </a:extLst>
          </p:cNvPr>
          <p:cNvSpPr/>
          <p:nvPr/>
        </p:nvSpPr>
        <p:spPr>
          <a:xfrm>
            <a:off x="4948136" y="1271238"/>
            <a:ext cx="6325748" cy="215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Step 3. Average Saliency Intensity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055F9-1E68-650D-A947-AA1929F0CE7B}"/>
              </a:ext>
            </a:extLst>
          </p:cNvPr>
          <p:cNvSpPr/>
          <p:nvPr/>
        </p:nvSpPr>
        <p:spPr>
          <a:xfrm>
            <a:off x="4391373" y="2723110"/>
            <a:ext cx="7021177" cy="2555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(B) ⊙ (D) =&gt; (E) : </a:t>
            </a:r>
            <a:r>
              <a:rPr lang="en-US" sz="2000" dirty="0" err="1">
                <a:solidFill>
                  <a:schemeClr val="tx1"/>
                </a:solidFill>
              </a:rPr>
              <a:t>GradCAM</a:t>
            </a:r>
            <a:r>
              <a:rPr lang="en-US" sz="2000" dirty="0">
                <a:solidFill>
                  <a:schemeClr val="tx1"/>
                </a:solidFill>
              </a:rPr>
              <a:t> for only artery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</a:rPr>
              <a:t>Sum(E) / Sum(D) :  Average saliency intensity for artery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</a:rPr>
              <a:t>Repeat for [Vein, Vein + Artery, Non - Vessel]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</a:rPr>
              <a:t>Relative Ration : [Artery, Vein, Vein + Artery] / [Non-Vessel]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A62E9E-7F8E-8538-EFA2-86E6187998C0}"/>
              </a:ext>
            </a:extLst>
          </p:cNvPr>
          <p:cNvSpPr/>
          <p:nvPr/>
        </p:nvSpPr>
        <p:spPr>
          <a:xfrm>
            <a:off x="523511" y="3605717"/>
            <a:ext cx="1201527" cy="26278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E506B-1E63-06E2-5C61-AF53F964AF84}"/>
              </a:ext>
            </a:extLst>
          </p:cNvPr>
          <p:cNvSpPr/>
          <p:nvPr/>
        </p:nvSpPr>
        <p:spPr>
          <a:xfrm>
            <a:off x="1815234" y="3605719"/>
            <a:ext cx="2438996" cy="262781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B8177C-D782-E67A-EBA5-ABB54F992984}"/>
              </a:ext>
            </a:extLst>
          </p:cNvPr>
          <p:cNvSpPr/>
          <p:nvPr/>
        </p:nvSpPr>
        <p:spPr>
          <a:xfrm>
            <a:off x="586703" y="1159726"/>
            <a:ext cx="1201527" cy="118788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57629-7E3E-398D-8119-E34EBB2418FB}"/>
              </a:ext>
            </a:extLst>
          </p:cNvPr>
          <p:cNvSpPr txBox="1"/>
          <p:nvPr/>
        </p:nvSpPr>
        <p:spPr>
          <a:xfrm>
            <a:off x="523511" y="64252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i="1" dirty="0"/>
              <a:t>⊙ : Hadamard product (pixel-wise </a:t>
            </a:r>
            <a:r>
              <a:rPr lang="en-US" altLang="ko-KR" i="1" dirty="0"/>
              <a:t>multiplication</a:t>
            </a:r>
            <a:r>
              <a:rPr lang="en-KR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708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75B4A-9423-9740-F13B-EB11397FB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1F0F288-13C7-1450-201F-366C90B4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78494" y="683608"/>
            <a:ext cx="8689439" cy="1121945"/>
          </a:xfrm>
          <a:prstGeom prst="rect">
            <a:avLst/>
          </a:prstGeom>
          <a:solidFill>
            <a:srgbClr val="EDF0F9">
              <a:alpha val="64000"/>
            </a:srgbClr>
          </a:solidFill>
        </p:spPr>
      </p:pic>
      <p:sp>
        <p:nvSpPr>
          <p:cNvPr id="5" name="직사각형 44">
            <a:extLst>
              <a:ext uri="{FF2B5EF4-FFF2-40B4-BE49-F238E27FC236}">
                <a16:creationId xmlns:a16="http://schemas.microsoft.com/office/drawing/2014/main" id="{87280F7F-58F9-C43A-7BBC-735D9BB1422D}"/>
              </a:ext>
            </a:extLst>
          </p:cNvPr>
          <p:cNvSpPr/>
          <p:nvPr/>
        </p:nvSpPr>
        <p:spPr>
          <a:xfrm>
            <a:off x="678493" y="683608"/>
            <a:ext cx="235907" cy="3159972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003A17-9935-5BF8-FCF3-3D5EBA14F2E7}"/>
              </a:ext>
            </a:extLst>
          </p:cNvPr>
          <p:cNvSpPr/>
          <p:nvPr/>
        </p:nvSpPr>
        <p:spPr>
          <a:xfrm>
            <a:off x="1298426" y="799878"/>
            <a:ext cx="5465342" cy="9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3. Results and Discussion</a:t>
            </a:r>
            <a:endParaRPr lang="en-KR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42A29-AA1B-D9D4-D305-7D9C855CF91F}"/>
              </a:ext>
            </a:extLst>
          </p:cNvPr>
          <p:cNvSpPr/>
          <p:nvPr/>
        </p:nvSpPr>
        <p:spPr>
          <a:xfrm>
            <a:off x="1244181" y="1921823"/>
            <a:ext cx="10015057" cy="4634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3.1 Performance Comparison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3.2 Explainability Comparison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3.3 Correlation between performance and explainability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7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50EA-A54E-C1A4-32E5-B3F0BADB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0E96B6-FAEE-046E-0DB4-632C3F266C49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3.1 Performance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64409-B1FE-9288-5D18-997C2BA2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25" y="1254252"/>
            <a:ext cx="10447017" cy="2817268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9943DC63-4522-E23D-4270-A0A3CC58A7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661927" y="4325566"/>
            <a:ext cx="11026787" cy="1861654"/>
          </a:xfrm>
          <a:prstGeom prst="rect">
            <a:avLst/>
          </a:prstGeom>
          <a:solidFill>
            <a:srgbClr val="DDE8FF">
              <a:alpha val="59000"/>
            </a:srgb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69D2A4-D723-A2F7-7AD6-24E509848990}"/>
              </a:ext>
            </a:extLst>
          </p:cNvPr>
          <p:cNvSpPr/>
          <p:nvPr/>
        </p:nvSpPr>
        <p:spPr>
          <a:xfrm>
            <a:off x="800346" y="4361352"/>
            <a:ext cx="10807994" cy="169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Discussion Point 1: </a:t>
            </a:r>
          </a:p>
          <a:p>
            <a:r>
              <a:rPr lang="en-US" dirty="0" err="1">
                <a:solidFill>
                  <a:schemeClr val="tx1"/>
                </a:solidFill>
              </a:rPr>
              <a:t>LoRA</a:t>
            </a:r>
            <a:r>
              <a:rPr lang="en-US" dirty="0">
                <a:solidFill>
                  <a:schemeClr val="tx1"/>
                </a:solidFill>
              </a:rPr>
              <a:t> consistently improves performance across various foundation models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Discussion Point 2: </a:t>
            </a:r>
          </a:p>
          <a:p>
            <a:r>
              <a:rPr lang="en-US" dirty="0" err="1">
                <a:solidFill>
                  <a:schemeClr val="tx1"/>
                </a:solidFill>
              </a:rPr>
              <a:t>RETFound</a:t>
            </a:r>
            <a:r>
              <a:rPr lang="en-US" dirty="0">
                <a:solidFill>
                  <a:schemeClr val="tx1"/>
                </a:solidFill>
              </a:rPr>
              <a:t>, despite being pretrained on retinal images, does not always yield optimal performance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44">
            <a:extLst>
              <a:ext uri="{FF2B5EF4-FFF2-40B4-BE49-F238E27FC236}">
                <a16:creationId xmlns:a16="http://schemas.microsoft.com/office/drawing/2014/main" id="{70A183DE-40DA-D648-D40F-9BF7F96A74D3}"/>
              </a:ext>
            </a:extLst>
          </p:cNvPr>
          <p:cNvSpPr/>
          <p:nvPr/>
        </p:nvSpPr>
        <p:spPr>
          <a:xfrm>
            <a:off x="523509" y="4325565"/>
            <a:ext cx="146495" cy="1861653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82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B871-B208-9E85-C3AA-0BF6D3FD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9B1263-A394-D9A1-C845-CCCFCC27C488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3.2 Explainability Comparison</a:t>
            </a: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62D8668B-DD8D-1C43-F9DF-A75D17BE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61927" y="4325566"/>
            <a:ext cx="11026787" cy="1861654"/>
          </a:xfrm>
          <a:prstGeom prst="rect">
            <a:avLst/>
          </a:prstGeom>
          <a:solidFill>
            <a:srgbClr val="DDE8FF">
              <a:alpha val="59000"/>
            </a:srgb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1A6392-AF02-9D96-71D6-543B598C15E1}"/>
              </a:ext>
            </a:extLst>
          </p:cNvPr>
          <p:cNvSpPr/>
          <p:nvPr/>
        </p:nvSpPr>
        <p:spPr>
          <a:xfrm>
            <a:off x="800346" y="4361352"/>
            <a:ext cx="10807994" cy="169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The relative ratio of saliency intensity </a:t>
            </a:r>
            <a:r>
              <a:rPr lang="en-US" dirty="0">
                <a:solidFill>
                  <a:schemeClr val="tx1"/>
                </a:solidFill>
              </a:rPr>
              <a:t>quantifies how much more the Grad-CAM focuses on vessel regions compared to non-vessel regions.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Discussion Point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Although </a:t>
            </a:r>
            <a:r>
              <a:rPr lang="en-US" altLang="ko-KR" dirty="0" err="1">
                <a:solidFill>
                  <a:schemeClr val="tx1"/>
                </a:solidFill>
              </a:rPr>
              <a:t>RETFound</a:t>
            </a:r>
            <a:r>
              <a:rPr lang="en-US" altLang="ko-KR" dirty="0">
                <a:solidFill>
                  <a:schemeClr val="tx1"/>
                </a:solidFill>
              </a:rPr>
              <a:t> with classifier-only fine-tuning showed suboptimal performance, it demonstrated the highest level of explainability.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44">
            <a:extLst>
              <a:ext uri="{FF2B5EF4-FFF2-40B4-BE49-F238E27FC236}">
                <a16:creationId xmlns:a16="http://schemas.microsoft.com/office/drawing/2014/main" id="{0ACFCA2F-C9EA-0609-D79E-97B149ABC161}"/>
              </a:ext>
            </a:extLst>
          </p:cNvPr>
          <p:cNvSpPr/>
          <p:nvPr/>
        </p:nvSpPr>
        <p:spPr>
          <a:xfrm>
            <a:off x="523509" y="4325565"/>
            <a:ext cx="146495" cy="1861653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B0315-89A2-2874-9F67-A632F95E2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4" y="1064320"/>
            <a:ext cx="10351852" cy="31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1B0A-A944-8C8F-4151-5954EC5D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6CC38-C568-D5B6-76D0-25437905BC8C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3.3 Correlation between performance and explainability</a:t>
            </a: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58EF86C3-B550-06B7-7FA7-0E11AC7E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66280" y="1017136"/>
            <a:ext cx="10570724" cy="712607"/>
          </a:xfrm>
          <a:prstGeom prst="rect">
            <a:avLst/>
          </a:prstGeom>
          <a:solidFill>
            <a:srgbClr val="DDE8FF">
              <a:alpha val="59000"/>
            </a:srgb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026A6-9B4F-BE3F-B0C9-6E9A573D36E6}"/>
              </a:ext>
            </a:extLst>
          </p:cNvPr>
          <p:cNvSpPr/>
          <p:nvPr/>
        </p:nvSpPr>
        <p:spPr>
          <a:xfrm>
            <a:off x="1037616" y="1095983"/>
            <a:ext cx="10064886" cy="512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Discussion Point </a:t>
            </a:r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The explainability ranking did not align with model performance. </a:t>
            </a:r>
          </a:p>
        </p:txBody>
      </p:sp>
      <p:sp>
        <p:nvSpPr>
          <p:cNvPr id="6" name="직사각형 44">
            <a:extLst>
              <a:ext uri="{FF2B5EF4-FFF2-40B4-BE49-F238E27FC236}">
                <a16:creationId xmlns:a16="http://schemas.microsoft.com/office/drawing/2014/main" id="{60551025-C052-1B9A-FEE6-B1E917C89EC9}"/>
              </a:ext>
            </a:extLst>
          </p:cNvPr>
          <p:cNvSpPr/>
          <p:nvPr/>
        </p:nvSpPr>
        <p:spPr>
          <a:xfrm>
            <a:off x="819785" y="1017136"/>
            <a:ext cx="146495" cy="712607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5D35C-4D16-761A-73F8-A4C22C8CE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1" y="3906680"/>
            <a:ext cx="6943853" cy="2100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B6039-02B2-BFBD-E1F8-2C11EBF1D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2" y="1979062"/>
            <a:ext cx="6991989" cy="1885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7C2B35-9702-15FA-C7EE-557AF0702F88}"/>
              </a:ext>
            </a:extLst>
          </p:cNvPr>
          <p:cNvSpPr txBox="1"/>
          <p:nvPr/>
        </p:nvSpPr>
        <p:spPr>
          <a:xfrm>
            <a:off x="8346332" y="3291184"/>
            <a:ext cx="26653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Spearman’s rank </a:t>
            </a:r>
            <a:r>
              <a:rPr lang="en-US" altLang="ko-KR" b="1" dirty="0"/>
              <a:t>Test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correlation coefficient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p = 0.343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53281-C52D-3E12-91DE-A4B4AB580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361" y="2153596"/>
            <a:ext cx="1137588" cy="1137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244BC4-A73B-9EE3-BFDC-5CB9F4D7D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684" y="2095430"/>
            <a:ext cx="977089" cy="97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D0B4-2633-832B-19ED-AB58A48A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E38F861E-7FF9-4358-EC12-4F15C8B2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420" y="1851939"/>
            <a:ext cx="680010" cy="680010"/>
          </a:xfrm>
          <a:prstGeom prst="rect">
            <a:avLst/>
          </a:prstGeom>
        </p:spPr>
      </p:pic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143D0664-5502-3843-C0AD-CA5276E7F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420" y="3246957"/>
            <a:ext cx="680010" cy="680010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D043EBE2-6698-43E4-7FD1-C20E79AD1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420" y="4641975"/>
            <a:ext cx="680010" cy="680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A2B904-021D-F374-58A4-8DACA693A4EB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Conclusion</a:t>
            </a:r>
            <a:endParaRPr lang="en-KR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86744-12BE-A8DD-0C8D-A68F4990DB60}"/>
              </a:ext>
            </a:extLst>
          </p:cNvPr>
          <p:cNvSpPr txBox="1"/>
          <p:nvPr/>
        </p:nvSpPr>
        <p:spPr>
          <a:xfrm>
            <a:off x="703967" y="1066464"/>
            <a:ext cx="609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In this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14C85-FAC5-1C41-D8A6-44863A56C009}"/>
              </a:ext>
            </a:extLst>
          </p:cNvPr>
          <p:cNvSpPr txBox="1"/>
          <p:nvPr/>
        </p:nvSpPr>
        <p:spPr>
          <a:xfrm>
            <a:off x="1763949" y="1860961"/>
            <a:ext cx="97936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dirty="0"/>
              <a:t>Among all models, </a:t>
            </a:r>
            <a:r>
              <a:rPr lang="en-US" sz="2000" b="1" u="sng" dirty="0">
                <a:solidFill>
                  <a:srgbClr val="3833A0"/>
                </a:solidFill>
              </a:rPr>
              <a:t>DINOv2 with </a:t>
            </a:r>
            <a:r>
              <a:rPr lang="en-US" sz="2000" b="1" u="sng" dirty="0" err="1">
                <a:solidFill>
                  <a:srgbClr val="3833A0"/>
                </a:solidFill>
              </a:rPr>
              <a:t>LoRA</a:t>
            </a:r>
            <a:r>
              <a:rPr lang="en-US" sz="2000" b="1" u="sng" dirty="0">
                <a:solidFill>
                  <a:srgbClr val="3833A0"/>
                </a:solidFill>
              </a:rPr>
              <a:t> tuning</a:t>
            </a:r>
            <a:r>
              <a:rPr lang="en-US" sz="2000" dirty="0"/>
              <a:t> achieved the best classification performance for atherosclerosis prediction using retinal fundus images.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r>
              <a:rPr lang="en-US" sz="2000" dirty="0"/>
              <a:t>A new explainability metric, </a:t>
            </a:r>
            <a:r>
              <a:rPr lang="en-US" sz="2000" b="1" u="sng" dirty="0">
                <a:solidFill>
                  <a:srgbClr val="3833A0"/>
                </a:solidFill>
              </a:rPr>
              <a:t>average saliency intensity</a:t>
            </a:r>
            <a:r>
              <a:rPr lang="en-US" sz="2000" dirty="0"/>
              <a:t> for regions of interest, was proposed to quantitatively assess how much Grad-CAM focuses on clinically relevant vessel regions.</a:t>
            </a:r>
          </a:p>
          <a:p>
            <a:pPr algn="just">
              <a:buNone/>
            </a:pPr>
            <a:endParaRPr lang="en-US" sz="2000" dirty="0"/>
          </a:p>
          <a:p>
            <a:pPr algn="just">
              <a:buNone/>
            </a:pPr>
            <a:endParaRPr lang="en-US" sz="2000" u="sng" dirty="0">
              <a:solidFill>
                <a:srgbClr val="3833A0"/>
              </a:solidFill>
            </a:endParaRPr>
          </a:p>
          <a:p>
            <a:pPr algn="just"/>
            <a:r>
              <a:rPr lang="en-US" sz="2000" b="1" u="sng" dirty="0">
                <a:solidFill>
                  <a:srgbClr val="3833A0"/>
                </a:solidFill>
              </a:rPr>
              <a:t>Model performance and explainability did not always align</a:t>
            </a:r>
            <a:r>
              <a:rPr lang="en-US" altLang="ko-KR" sz="2000" b="1" u="sng" dirty="0">
                <a:solidFill>
                  <a:srgbClr val="3833A0"/>
                </a:solidFill>
              </a:rPr>
              <a:t>.</a:t>
            </a:r>
            <a:r>
              <a:rPr lang="en-US" sz="2000" u="sng" dirty="0">
                <a:solidFill>
                  <a:srgbClr val="3833A0"/>
                </a:solidFill>
              </a:rPr>
              <a:t> </a:t>
            </a:r>
          </a:p>
          <a:p>
            <a:pPr algn="just"/>
            <a:r>
              <a:rPr lang="en-US" sz="2000" dirty="0" err="1"/>
              <a:t>RETFound</a:t>
            </a:r>
            <a:r>
              <a:rPr lang="en-US" sz="2000" dirty="0"/>
              <a:t> with classifier-only fine-tuning showed the highest explainability despite lower performance, emphasizing the need for multi-dimensional evaluation.</a:t>
            </a:r>
          </a:p>
        </p:txBody>
      </p:sp>
    </p:spTree>
    <p:extLst>
      <p:ext uri="{BB962C8B-B14F-4D97-AF65-F5344CB8AC3E}">
        <p14:creationId xmlns:p14="http://schemas.microsoft.com/office/powerpoint/2010/main" val="408509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722C24-33BB-7307-91FA-973620226EB8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Outline</a:t>
            </a:r>
            <a:endParaRPr lang="en-KR" sz="3200" b="1" dirty="0">
              <a:solidFill>
                <a:schemeClr val="tx1"/>
              </a:solidFill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36682BE-6A2A-7F13-55E2-9A25CFDB3516}"/>
              </a:ext>
            </a:extLst>
          </p:cNvPr>
          <p:cNvSpPr txBox="1"/>
          <p:nvPr/>
        </p:nvSpPr>
        <p:spPr>
          <a:xfrm>
            <a:off x="1109711" y="1587159"/>
            <a:ext cx="2403499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ea typeface="Gmarket Sans Medium"/>
                <a:cs typeface="Arial" panose="020B0604020202020204" pitchFamily="34" charset="0"/>
              </a:rPr>
              <a:t>1. Introduction</a:t>
            </a:r>
            <a:endParaRPr lang="ko-KR" altLang="ko-KR" sz="2800" b="1" i="0" u="none" strike="noStrike" dirty="0">
              <a:ea typeface="Gmarket Sans Medium"/>
              <a:cs typeface="Arial" panose="020B0604020202020204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85CA350-3BA8-C5DC-791D-2255997D80FA}"/>
              </a:ext>
            </a:extLst>
          </p:cNvPr>
          <p:cNvSpPr txBox="1"/>
          <p:nvPr/>
        </p:nvSpPr>
        <p:spPr>
          <a:xfrm>
            <a:off x="2300029" y="2654151"/>
            <a:ext cx="459483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ea typeface="Gmarket Sans Medium"/>
                <a:cs typeface="Arial" panose="020B0604020202020204" pitchFamily="34" charset="0"/>
              </a:rPr>
              <a:t>2. Method</a:t>
            </a:r>
            <a:endParaRPr lang="ko-KR" altLang="ko-KR" sz="2800" b="1" i="0" u="none" strike="noStrike" dirty="0">
              <a:ea typeface="Gmarket Sans Medium"/>
              <a:cs typeface="Arial" panose="020B060402020202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583F174D-8EF0-578E-5A95-42AEB710BE12}"/>
              </a:ext>
            </a:extLst>
          </p:cNvPr>
          <p:cNvSpPr txBox="1"/>
          <p:nvPr/>
        </p:nvSpPr>
        <p:spPr>
          <a:xfrm>
            <a:off x="3666773" y="3774683"/>
            <a:ext cx="5165579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ea typeface="Gmarket Sans Medium"/>
                <a:cs typeface="Arial" panose="020B0604020202020204" pitchFamily="34" charset="0"/>
              </a:rPr>
              <a:t>3. Results and Discussion</a:t>
            </a:r>
            <a:endParaRPr lang="ko-KR" altLang="ko-KR" sz="2800" b="1" i="0" u="none" strike="noStrike" dirty="0">
              <a:ea typeface="Gmarket Sans Medium"/>
              <a:cs typeface="Arial" panose="020B0604020202020204" pitchFamily="34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18BD6B2-F60F-BB32-AFF9-2500F2798ADB}"/>
              </a:ext>
            </a:extLst>
          </p:cNvPr>
          <p:cNvSpPr txBox="1"/>
          <p:nvPr/>
        </p:nvSpPr>
        <p:spPr>
          <a:xfrm>
            <a:off x="5072685" y="4895215"/>
            <a:ext cx="2875727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dirty="0">
                <a:ea typeface="Gmarket Sans Medium"/>
                <a:cs typeface="Arial" panose="020B0604020202020204" pitchFamily="34" charset="0"/>
              </a:rPr>
              <a:t>4. Conclusion</a:t>
            </a:r>
            <a:endParaRPr lang="ko-KR" altLang="ko-KR" sz="2800" b="1" i="0" u="none" strike="noStrike" dirty="0">
              <a:ea typeface="Gmarket Sans Medium"/>
              <a:cs typeface="Arial" panose="020B0604020202020204" pitchFamily="34" charset="0"/>
            </a:endParaRPr>
          </a:p>
        </p:txBody>
      </p:sp>
      <p:sp>
        <p:nvSpPr>
          <p:cNvPr id="7" name="직사각형 44">
            <a:extLst>
              <a:ext uri="{FF2B5EF4-FFF2-40B4-BE49-F238E27FC236}">
                <a16:creationId xmlns:a16="http://schemas.microsoft.com/office/drawing/2014/main" id="{58F3636A-FB25-36CC-DD11-7E56710ED2ED}"/>
              </a:ext>
            </a:extLst>
          </p:cNvPr>
          <p:cNvSpPr/>
          <p:nvPr/>
        </p:nvSpPr>
        <p:spPr>
          <a:xfrm>
            <a:off x="827656" y="1521026"/>
            <a:ext cx="88191" cy="627567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43351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889E722A-FDD9-5C55-FF04-A1150A150372}"/>
              </a:ext>
            </a:extLst>
          </p:cNvPr>
          <p:cNvSpPr/>
          <p:nvPr/>
        </p:nvSpPr>
        <p:spPr>
          <a:xfrm>
            <a:off x="1917620" y="2588018"/>
            <a:ext cx="88191" cy="627567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43351"/>
              </a:solidFill>
            </a:endParaRPr>
          </a:p>
        </p:txBody>
      </p:sp>
      <p:sp>
        <p:nvSpPr>
          <p:cNvPr id="26" name="직사각형 44">
            <a:extLst>
              <a:ext uri="{FF2B5EF4-FFF2-40B4-BE49-F238E27FC236}">
                <a16:creationId xmlns:a16="http://schemas.microsoft.com/office/drawing/2014/main" id="{47AFCA33-E59D-259A-1ED9-6BC89F00ABF0}"/>
              </a:ext>
            </a:extLst>
          </p:cNvPr>
          <p:cNvSpPr/>
          <p:nvPr/>
        </p:nvSpPr>
        <p:spPr>
          <a:xfrm>
            <a:off x="3289290" y="3708550"/>
            <a:ext cx="88191" cy="627567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43351"/>
              </a:solidFill>
            </a:endParaRPr>
          </a:p>
        </p:txBody>
      </p:sp>
      <p:sp>
        <p:nvSpPr>
          <p:cNvPr id="27" name="직사각형 44">
            <a:extLst>
              <a:ext uri="{FF2B5EF4-FFF2-40B4-BE49-F238E27FC236}">
                <a16:creationId xmlns:a16="http://schemas.microsoft.com/office/drawing/2014/main" id="{62C70EBD-3CB0-74EE-6C7E-9020675A17D5}"/>
              </a:ext>
            </a:extLst>
          </p:cNvPr>
          <p:cNvSpPr/>
          <p:nvPr/>
        </p:nvSpPr>
        <p:spPr>
          <a:xfrm>
            <a:off x="4667699" y="4829082"/>
            <a:ext cx="88191" cy="627567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433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58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EC08C-0258-5FF0-F3A1-B3E796C8D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44C8B1-0E41-C5BB-0868-B9CE1955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611" y="5144158"/>
            <a:ext cx="1443650" cy="1496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CE9F53-9224-ABB0-055A-F754B9EDDEFE}"/>
              </a:ext>
            </a:extLst>
          </p:cNvPr>
          <p:cNvSpPr/>
          <p:nvPr/>
        </p:nvSpPr>
        <p:spPr>
          <a:xfrm>
            <a:off x="0" y="0"/>
            <a:ext cx="12192000" cy="3754582"/>
          </a:xfrm>
          <a:prstGeom prst="rect">
            <a:avLst/>
          </a:prstGeom>
          <a:solidFill>
            <a:srgbClr val="DCD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CC9491-30E2-197F-496D-880C3B9BA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98" y="774796"/>
            <a:ext cx="11313762" cy="297978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C21723-D588-F05F-E67A-A8B4237311A3}"/>
              </a:ext>
            </a:extLst>
          </p:cNvPr>
          <p:cNvSpPr txBox="1">
            <a:spLocks/>
          </p:cNvSpPr>
          <p:nvPr/>
        </p:nvSpPr>
        <p:spPr>
          <a:xfrm>
            <a:off x="552498" y="4039849"/>
            <a:ext cx="10962344" cy="265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년도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학기</a:t>
            </a:r>
            <a:endParaRPr lang="en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의료 데이터 기반 인공지능과 기계학습의 기초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기말고사 프로젝트</a:t>
            </a:r>
            <a:endParaRPr lang="en-US" altLang="ko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서울대학교 의과학과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2023-24885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이설하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2023-24526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이혁종</a:t>
            </a:r>
          </a:p>
        </p:txBody>
      </p:sp>
    </p:spTree>
    <p:extLst>
      <p:ext uri="{BB962C8B-B14F-4D97-AF65-F5344CB8AC3E}">
        <p14:creationId xmlns:p14="http://schemas.microsoft.com/office/powerpoint/2010/main" val="914005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481B-6571-4455-6215-9C6E51CA8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356300-176B-0CDA-C75D-627AFC2C4D5E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Appendix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72D9C-43B5-E0C8-24E9-A26D824C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1" y="1189786"/>
            <a:ext cx="10662139" cy="48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3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2B53-E8F6-8603-04A5-3B6195FB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3B301E-F28B-9F8E-DC93-00F78D5AB62F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Appendix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EC607-147B-6EE0-9F50-A5F02F3E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0" y="1067152"/>
            <a:ext cx="10169769" cy="51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E1EEBC28-4144-B8B9-5D6D-5DEEC3FB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78494" y="683608"/>
            <a:ext cx="8689439" cy="1121945"/>
          </a:xfrm>
          <a:prstGeom prst="rect">
            <a:avLst/>
          </a:prstGeom>
          <a:solidFill>
            <a:srgbClr val="EDF0F9">
              <a:alpha val="64000"/>
            </a:srgbClr>
          </a:solidFill>
        </p:spPr>
      </p:pic>
      <p:sp>
        <p:nvSpPr>
          <p:cNvPr id="5" name="직사각형 44">
            <a:extLst>
              <a:ext uri="{FF2B5EF4-FFF2-40B4-BE49-F238E27FC236}">
                <a16:creationId xmlns:a16="http://schemas.microsoft.com/office/drawing/2014/main" id="{C0EB6ABE-56B3-9D32-1ABF-EA9D8FCC36A5}"/>
              </a:ext>
            </a:extLst>
          </p:cNvPr>
          <p:cNvSpPr/>
          <p:nvPr/>
        </p:nvSpPr>
        <p:spPr>
          <a:xfrm>
            <a:off x="678493" y="683608"/>
            <a:ext cx="235907" cy="3159972"/>
          </a:xfrm>
          <a:prstGeom prst="rect">
            <a:avLst/>
          </a:prstGeom>
          <a:solidFill>
            <a:srgbClr val="343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6FC59-D248-2BE6-FD55-74D55024D9C6}"/>
              </a:ext>
            </a:extLst>
          </p:cNvPr>
          <p:cNvSpPr/>
          <p:nvPr/>
        </p:nvSpPr>
        <p:spPr>
          <a:xfrm>
            <a:off x="1298426" y="799878"/>
            <a:ext cx="3296821" cy="937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1. Introduction</a:t>
            </a:r>
            <a:endParaRPr lang="en-KR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7E7AD-6FED-5553-9114-AA61C3419B6D}"/>
              </a:ext>
            </a:extLst>
          </p:cNvPr>
          <p:cNvSpPr/>
          <p:nvPr/>
        </p:nvSpPr>
        <p:spPr>
          <a:xfrm>
            <a:off x="1244181" y="1921823"/>
            <a:ext cx="10015057" cy="4634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1.1 Opportunistic Learning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1.2 Retinal Images and Deep Learning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1.3 Foundation Models and Fine-tuning Methods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1.4 Explainability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1.5 Purpose of this Research</a:t>
            </a:r>
          </a:p>
        </p:txBody>
      </p:sp>
    </p:spTree>
    <p:extLst>
      <p:ext uri="{BB962C8B-B14F-4D97-AF65-F5344CB8AC3E}">
        <p14:creationId xmlns:p14="http://schemas.microsoft.com/office/powerpoint/2010/main" val="225063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A396E-DC64-0298-E8FB-7CF4FC93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340918-7721-509D-934A-5260BFDDCDDB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1.1 Opportunistic Learning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FCED8141-700E-9B1C-84B1-15B56CB9A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698500" y="1226396"/>
            <a:ext cx="10795000" cy="71665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BD9F8819-A45C-754F-D5BC-DF63E1C72E4A}"/>
              </a:ext>
            </a:extLst>
          </p:cNvPr>
          <p:cNvSpPr txBox="1"/>
          <p:nvPr/>
        </p:nvSpPr>
        <p:spPr>
          <a:xfrm>
            <a:off x="692825" y="1245870"/>
            <a:ext cx="10800676" cy="697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sz="2400" b="1" u="sng" dirty="0"/>
              <a:t>Identifying diseases incidentally during tests conducted for other reasons.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B33DC4-B427-289E-664C-779912679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27" y="2507499"/>
            <a:ext cx="1177715" cy="1177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1611A5-507A-F48B-4272-35E0B7C41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0" y="2581349"/>
            <a:ext cx="1030014" cy="1030014"/>
          </a:xfrm>
          <a:prstGeom prst="rect">
            <a:avLst/>
          </a:prstGeom>
        </p:spPr>
      </p:pic>
      <p:pic>
        <p:nvPicPr>
          <p:cNvPr id="15" name="Picture 14" descr="A screen with a line on it&#10;&#10;AI-generated content may be incorrect.">
            <a:extLst>
              <a:ext uri="{FF2B5EF4-FFF2-40B4-BE49-F238E27FC236}">
                <a16:creationId xmlns:a16="http://schemas.microsoft.com/office/drawing/2014/main" id="{3730129F-AEC6-8221-60B7-397BF14CA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748" y="2507501"/>
            <a:ext cx="1177715" cy="1177715"/>
          </a:xfrm>
          <a:prstGeom prst="rect">
            <a:avLst/>
          </a:prstGeom>
        </p:spPr>
      </p:pic>
      <p:pic>
        <p:nvPicPr>
          <p:cNvPr id="17" name="Picture 16" descr="A computer screen with a blue eye on it&#10;&#10;AI-generated content may be incorrect.">
            <a:extLst>
              <a:ext uri="{FF2B5EF4-FFF2-40B4-BE49-F238E27FC236}">
                <a16:creationId xmlns:a16="http://schemas.microsoft.com/office/drawing/2014/main" id="{40407095-71C7-254B-1A4C-D0D81D563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164" y="2560848"/>
            <a:ext cx="1177715" cy="1177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BBE9E6-EF65-9AEF-7614-A182CE319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929" y="2813377"/>
            <a:ext cx="742537" cy="742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023087-F14C-14A4-4D10-342FAEA8A473}"/>
              </a:ext>
            </a:extLst>
          </p:cNvPr>
          <p:cNvSpPr txBox="1"/>
          <p:nvPr/>
        </p:nvSpPr>
        <p:spPr>
          <a:xfrm>
            <a:off x="219999" y="3837518"/>
            <a:ext cx="197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Health Checkup</a:t>
            </a:r>
            <a:endParaRPr lang="en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C3B07-6972-9C03-7858-D396C4FA975A}"/>
              </a:ext>
            </a:extLst>
          </p:cNvPr>
          <p:cNvSpPr txBox="1"/>
          <p:nvPr/>
        </p:nvSpPr>
        <p:spPr>
          <a:xfrm>
            <a:off x="3346084" y="3853591"/>
            <a:ext cx="86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ECG</a:t>
            </a:r>
            <a:endParaRPr lang="en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B588D1-EECC-CC0A-E2D3-06400490D84D}"/>
              </a:ext>
            </a:extLst>
          </p:cNvPr>
          <p:cNvSpPr txBox="1"/>
          <p:nvPr/>
        </p:nvSpPr>
        <p:spPr>
          <a:xfrm>
            <a:off x="4810246" y="3853591"/>
            <a:ext cx="86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X-ray</a:t>
            </a:r>
            <a:endParaRPr lang="en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58D26-3000-3F78-49B0-91E44C268294}"/>
              </a:ext>
            </a:extLst>
          </p:cNvPr>
          <p:cNvSpPr txBox="1"/>
          <p:nvPr/>
        </p:nvSpPr>
        <p:spPr>
          <a:xfrm>
            <a:off x="5863419" y="3853591"/>
            <a:ext cx="176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Retinal Fundus</a:t>
            </a:r>
            <a:endParaRPr lang="en-KR" b="1" dirty="0"/>
          </a:p>
        </p:txBody>
      </p:sp>
      <p:pic>
        <p:nvPicPr>
          <p:cNvPr id="30" name="Picture 29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03476D4F-10E6-C26B-A8E2-E6CBB3312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473" y="2777140"/>
            <a:ext cx="716650" cy="716650"/>
          </a:xfrm>
          <a:prstGeom prst="rect">
            <a:avLst/>
          </a:prstGeom>
        </p:spPr>
      </p:pic>
      <p:pic>
        <p:nvPicPr>
          <p:cNvPr id="35" name="Picture 34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7903E82B-1C89-02B4-1DFF-EA5A0E15B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607" y="2588709"/>
            <a:ext cx="927207" cy="9272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3CA89D-7210-4013-E6AA-F8149AF3B06B}"/>
              </a:ext>
            </a:extLst>
          </p:cNvPr>
          <p:cNvSpPr txBox="1"/>
          <p:nvPr/>
        </p:nvSpPr>
        <p:spPr>
          <a:xfrm>
            <a:off x="7982287" y="3555914"/>
            <a:ext cx="1769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Deep </a:t>
            </a:r>
          </a:p>
          <a:p>
            <a:pPr algn="ctr"/>
            <a:r>
              <a:rPr lang="en-US" b="1" dirty="0"/>
              <a:t>Neural Network</a:t>
            </a:r>
            <a:endParaRPr lang="en-KR" b="1" dirty="0"/>
          </a:p>
        </p:txBody>
      </p:sp>
      <p:pic>
        <p:nvPicPr>
          <p:cNvPr id="42" name="Picture 41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4E95C633-1812-18A9-AEBD-2C1DC13FC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999" y="2777140"/>
            <a:ext cx="716650" cy="7166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2252AAD-90CE-1698-2235-E41814023674}"/>
              </a:ext>
            </a:extLst>
          </p:cNvPr>
          <p:cNvSpPr txBox="1"/>
          <p:nvPr/>
        </p:nvSpPr>
        <p:spPr>
          <a:xfrm>
            <a:off x="9997274" y="3668404"/>
            <a:ext cx="1769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Unexpected</a:t>
            </a:r>
          </a:p>
          <a:p>
            <a:pPr algn="ctr"/>
            <a:r>
              <a:rPr lang="en-US" b="1" dirty="0"/>
              <a:t>Diseases</a:t>
            </a:r>
            <a:endParaRPr lang="en-KR" b="1" dirty="0"/>
          </a:p>
        </p:txBody>
      </p:sp>
      <p:pic>
        <p:nvPicPr>
          <p:cNvPr id="58" name="Picture 57" descr="A yellow light bulb with a check mark on it&#10;&#10;AI-generated content may be incorrect.">
            <a:extLst>
              <a:ext uri="{FF2B5EF4-FFF2-40B4-BE49-F238E27FC236}">
                <a16:creationId xmlns:a16="http://schemas.microsoft.com/office/drawing/2014/main" id="{A344EE06-A014-E444-8571-1CCEA1C518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9377" y="2275409"/>
            <a:ext cx="483165" cy="483165"/>
          </a:xfrm>
          <a:prstGeom prst="rect">
            <a:avLst/>
          </a:prstGeom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1E7AA903-FDCE-4132-F5AA-56B417BB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710132" y="4799095"/>
            <a:ext cx="10795000" cy="1435237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CA2FB6E-8B7C-D8E2-C7CE-7FFDA96CADB9}"/>
              </a:ext>
            </a:extLst>
          </p:cNvPr>
          <p:cNvSpPr/>
          <p:nvPr/>
        </p:nvSpPr>
        <p:spPr>
          <a:xfrm>
            <a:off x="853410" y="4995040"/>
            <a:ext cx="7350239" cy="1097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Uses existing data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No need for additional procedures (low cost and efficient)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Enables early detection and efficient diagnosis</a:t>
            </a:r>
          </a:p>
        </p:txBody>
      </p:sp>
    </p:spTree>
    <p:extLst>
      <p:ext uri="{BB962C8B-B14F-4D97-AF65-F5344CB8AC3E}">
        <p14:creationId xmlns:p14="http://schemas.microsoft.com/office/powerpoint/2010/main" val="308333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B34A-CE46-09FF-D2B0-C0CD0ABA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9006CC-1111-03EC-143B-4F9E7AB1E621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1.2 Retinal Images and Deep Learning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A schematic showing the anatomy of a fundus image.">
            <a:extLst>
              <a:ext uri="{FF2B5EF4-FFF2-40B4-BE49-F238E27FC236}">
                <a16:creationId xmlns:a16="http://schemas.microsoft.com/office/drawing/2014/main" id="{2993894A-B945-7F36-2AAC-63E278069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/>
          <a:stretch/>
        </p:blipFill>
        <p:spPr bwMode="auto">
          <a:xfrm>
            <a:off x="567465" y="1086183"/>
            <a:ext cx="3222574" cy="226075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0CC261-2163-CCD5-C9C3-9D4A533F693B}"/>
              </a:ext>
            </a:extLst>
          </p:cNvPr>
          <p:cNvSpPr txBox="1"/>
          <p:nvPr/>
        </p:nvSpPr>
        <p:spPr>
          <a:xfrm>
            <a:off x="7052104" y="1686663"/>
            <a:ext cx="4889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Diabetic Retinopathy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Age-related Macular Degeneration (AMD)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Glaucoma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Retinal Detachment</a:t>
            </a:r>
            <a:endParaRPr lang="en-US" altLang="ko-KR" dirty="0"/>
          </a:p>
        </p:txBody>
      </p:sp>
      <p:pic>
        <p:nvPicPr>
          <p:cNvPr id="30" name="Picture 29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195C4153-A0E5-F6C4-5776-426B15EC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60923">
            <a:off x="4073377" y="2610803"/>
            <a:ext cx="716650" cy="716650"/>
          </a:xfrm>
          <a:prstGeom prst="rect">
            <a:avLst/>
          </a:prstGeom>
        </p:spPr>
      </p:pic>
      <p:pic>
        <p:nvPicPr>
          <p:cNvPr id="31" name="Picture 30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56DCEF2A-DBDB-7776-F19F-48F0AE489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011" y="1546128"/>
            <a:ext cx="1340864" cy="1340864"/>
          </a:xfrm>
          <a:prstGeom prst="rect">
            <a:avLst/>
          </a:prstGeom>
        </p:spPr>
      </p:pic>
      <p:pic>
        <p:nvPicPr>
          <p:cNvPr id="35" name="Picture 34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04F1DAEA-6BBA-59A2-50AD-A9594DFF9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711">
            <a:off x="4034014" y="4206149"/>
            <a:ext cx="716650" cy="716650"/>
          </a:xfrm>
          <a:prstGeom prst="rect">
            <a:avLst/>
          </a:prstGeom>
        </p:spPr>
      </p:pic>
      <p:pic>
        <p:nvPicPr>
          <p:cNvPr id="36" name="Picture 35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4A640592-1037-0FC0-468F-8366D7002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283" y="4172593"/>
            <a:ext cx="1340864" cy="13408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56EBB5D-420E-75A0-3607-C1FB0C11DFD3}"/>
              </a:ext>
            </a:extLst>
          </p:cNvPr>
          <p:cNvSpPr txBox="1"/>
          <p:nvPr/>
        </p:nvSpPr>
        <p:spPr>
          <a:xfrm>
            <a:off x="7052104" y="4105159"/>
            <a:ext cx="48895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Cardiovascular Disease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Atherosclerosis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Alzheimer’s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Parkinson’s Disease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B8769A7-4597-5BB3-B5E2-D832E74751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951"/>
          <a:stretch>
            <a:fillRect/>
          </a:stretch>
        </p:blipFill>
        <p:spPr>
          <a:xfrm>
            <a:off x="567465" y="3360223"/>
            <a:ext cx="3364219" cy="27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6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7B0A-D370-3ED8-BC88-44FEE423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2EA1-016F-0E5F-5382-C1CD9B5C3851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1.2 Retinal Images and Deep Learning</a:t>
            </a:r>
            <a:endParaRPr lang="en-KR" sz="32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A schematic showing the anatomy of a fundus image.">
            <a:extLst>
              <a:ext uri="{FF2B5EF4-FFF2-40B4-BE49-F238E27FC236}">
                <a16:creationId xmlns:a16="http://schemas.microsoft.com/office/drawing/2014/main" id="{4A82D616-21CA-B8D1-5161-F1B4DB829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/>
          <a:stretch/>
        </p:blipFill>
        <p:spPr bwMode="auto">
          <a:xfrm>
            <a:off x="567465" y="1086183"/>
            <a:ext cx="3222574" cy="226075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D5B0B5-079B-78FC-ECC9-D89A8CB5BCE3}"/>
              </a:ext>
            </a:extLst>
          </p:cNvPr>
          <p:cNvSpPr txBox="1"/>
          <p:nvPr/>
        </p:nvSpPr>
        <p:spPr>
          <a:xfrm>
            <a:off x="7052104" y="1686663"/>
            <a:ext cx="4889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Diabetic Retinopathy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Age-related Macular Degeneration (AMD)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Glaucoma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Retinal Detachment</a:t>
            </a:r>
            <a:endParaRPr lang="en-US" altLang="ko-KR" dirty="0"/>
          </a:p>
        </p:txBody>
      </p:sp>
      <p:pic>
        <p:nvPicPr>
          <p:cNvPr id="30" name="Picture 29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60985328-C2ED-B3A0-573D-6E16AB5A9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60923">
            <a:off x="4073377" y="2610803"/>
            <a:ext cx="716650" cy="716650"/>
          </a:xfrm>
          <a:prstGeom prst="rect">
            <a:avLst/>
          </a:prstGeom>
        </p:spPr>
      </p:pic>
      <p:pic>
        <p:nvPicPr>
          <p:cNvPr id="31" name="Picture 30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B4F32B00-DC76-6066-5272-2BA1589A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011" y="1546128"/>
            <a:ext cx="1340864" cy="1340864"/>
          </a:xfrm>
          <a:prstGeom prst="rect">
            <a:avLst/>
          </a:prstGeom>
        </p:spPr>
      </p:pic>
      <p:pic>
        <p:nvPicPr>
          <p:cNvPr id="35" name="Picture 34" descr="A green arrow pointing to the right&#10;&#10;AI-generated content may be incorrect.">
            <a:extLst>
              <a:ext uri="{FF2B5EF4-FFF2-40B4-BE49-F238E27FC236}">
                <a16:creationId xmlns:a16="http://schemas.microsoft.com/office/drawing/2014/main" id="{E39F683D-4616-02E9-06A7-091456E3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711">
            <a:off x="4034014" y="4206149"/>
            <a:ext cx="716650" cy="716650"/>
          </a:xfrm>
          <a:prstGeom prst="rect">
            <a:avLst/>
          </a:prstGeom>
        </p:spPr>
      </p:pic>
      <p:pic>
        <p:nvPicPr>
          <p:cNvPr id="36" name="Picture 35" descr="A group of colorful circles and arrows&#10;&#10;AI-generated content may be incorrect.">
            <a:extLst>
              <a:ext uri="{FF2B5EF4-FFF2-40B4-BE49-F238E27FC236}">
                <a16:creationId xmlns:a16="http://schemas.microsoft.com/office/drawing/2014/main" id="{32C163FC-3924-5C5B-4D6E-AB1166D6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283" y="4172593"/>
            <a:ext cx="1340864" cy="13408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1A6778C-E398-B85C-5951-D48182CAEB3A}"/>
              </a:ext>
            </a:extLst>
          </p:cNvPr>
          <p:cNvSpPr txBox="1"/>
          <p:nvPr/>
        </p:nvSpPr>
        <p:spPr>
          <a:xfrm>
            <a:off x="7052104" y="4105159"/>
            <a:ext cx="4889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Cardiovascular Disease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Atherosclerosis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Alzheimer’s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Parkinson’s Disease</a:t>
            </a:r>
            <a:endParaRPr lang="en-US" altLang="ko-K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807DCDE-AB14-28AD-F792-539C453D6C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951"/>
          <a:stretch>
            <a:fillRect/>
          </a:stretch>
        </p:blipFill>
        <p:spPr>
          <a:xfrm>
            <a:off x="567465" y="3360223"/>
            <a:ext cx="3364219" cy="2713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732F3D-95E2-D120-5BF2-DDCFD5CC8303}"/>
              </a:ext>
            </a:extLst>
          </p:cNvPr>
          <p:cNvSpPr/>
          <p:nvPr/>
        </p:nvSpPr>
        <p:spPr>
          <a:xfrm>
            <a:off x="447310" y="946596"/>
            <a:ext cx="11244445" cy="301302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59B7D-D5A0-912E-6898-4289D57E0ACD}"/>
              </a:ext>
            </a:extLst>
          </p:cNvPr>
          <p:cNvSpPr/>
          <p:nvPr/>
        </p:nvSpPr>
        <p:spPr>
          <a:xfrm>
            <a:off x="447310" y="3959619"/>
            <a:ext cx="4404345" cy="23105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919C6-C516-1D83-4D3D-9BB3B62EA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65" y="1514298"/>
            <a:ext cx="5144222" cy="14683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1D3F3-D66C-1295-3F87-CD08DE7C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7351" y="1478237"/>
            <a:ext cx="4717109" cy="15404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59E83-3CA3-2D61-A316-6B6BC03A2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91" y="4179921"/>
            <a:ext cx="4245920" cy="12214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FC897F-212A-B30A-91CF-6121D89CD4AC}"/>
              </a:ext>
            </a:extLst>
          </p:cNvPr>
          <p:cNvSpPr/>
          <p:nvPr/>
        </p:nvSpPr>
        <p:spPr>
          <a:xfrm>
            <a:off x="4991390" y="3758735"/>
            <a:ext cx="6801539" cy="2023058"/>
          </a:xfrm>
          <a:prstGeom prst="rect">
            <a:avLst/>
          </a:prstGeom>
          <a:noFill/>
          <a:ln w="88900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D26F3-D0A8-FD04-77E0-6E1B07BD14FD}"/>
              </a:ext>
            </a:extLst>
          </p:cNvPr>
          <p:cNvSpPr/>
          <p:nvPr/>
        </p:nvSpPr>
        <p:spPr>
          <a:xfrm>
            <a:off x="4991390" y="3346937"/>
            <a:ext cx="6801539" cy="411798"/>
          </a:xfrm>
          <a:prstGeom prst="rect">
            <a:avLst/>
          </a:prstGeom>
          <a:noFill/>
          <a:ln w="88900">
            <a:noFill/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Opportunistic Learning </a:t>
            </a:r>
            <a:r>
              <a:rPr lang="en-US" altLang="ko-KR" b="1" dirty="0">
                <a:solidFill>
                  <a:srgbClr val="FF0000"/>
                </a:solidFill>
              </a:rPr>
              <a:t>with Retinal Images</a:t>
            </a:r>
            <a:endParaRPr lang="en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4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DEC7-068A-A76A-96D6-59B581E13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56C5B-7D67-D6EF-BC97-C188B2A65BC0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1.3 Foundation Models and Fine-tuning Methods</a:t>
            </a:r>
          </a:p>
        </p:txBody>
      </p:sp>
      <p:pic>
        <p:nvPicPr>
          <p:cNvPr id="1026" name="Picture 2" descr="Traditional Machine Learning vs Foundation Models. Source: Armand Ruiz">
            <a:extLst>
              <a:ext uri="{FF2B5EF4-FFF2-40B4-BE49-F238E27FC236}">
                <a16:creationId xmlns:a16="http://schemas.microsoft.com/office/drawing/2014/main" id="{1CFA2E06-0BE9-E6D5-E33C-ADEB8050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20894"/>
          <a:stretch>
            <a:fillRect/>
          </a:stretch>
        </p:blipFill>
        <p:spPr bwMode="auto">
          <a:xfrm>
            <a:off x="0" y="1537252"/>
            <a:ext cx="12192000" cy="41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0FEBE1-567D-A4B0-F899-02EDD6661AA7}"/>
              </a:ext>
            </a:extLst>
          </p:cNvPr>
          <p:cNvSpPr txBox="1"/>
          <p:nvPr/>
        </p:nvSpPr>
        <p:spPr>
          <a:xfrm>
            <a:off x="344557" y="646786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https://humanloop.com/blog/foundation-models</a:t>
            </a:r>
          </a:p>
        </p:txBody>
      </p:sp>
    </p:spTree>
    <p:extLst>
      <p:ext uri="{BB962C8B-B14F-4D97-AF65-F5344CB8AC3E}">
        <p14:creationId xmlns:p14="http://schemas.microsoft.com/office/powerpoint/2010/main" val="32422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1953C-B3DD-F097-1FF0-8748A672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17D386-3EA7-F3FD-F403-FD0717864465}"/>
              </a:ext>
            </a:extLst>
          </p:cNvPr>
          <p:cNvSpPr/>
          <p:nvPr/>
        </p:nvSpPr>
        <p:spPr>
          <a:xfrm>
            <a:off x="523511" y="195444"/>
            <a:ext cx="11168245" cy="572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1.3 Foundation Models and Fine-tuning Methods</a:t>
            </a:r>
          </a:p>
        </p:txBody>
      </p:sp>
      <p:pic>
        <p:nvPicPr>
          <p:cNvPr id="1026" name="Picture 2" descr="Traditional Machine Learning vs Foundation Models. Source: Armand Ruiz">
            <a:extLst>
              <a:ext uri="{FF2B5EF4-FFF2-40B4-BE49-F238E27FC236}">
                <a16:creationId xmlns:a16="http://schemas.microsoft.com/office/drawing/2014/main" id="{05567915-1027-E0EB-D954-4E5A53013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 b="20894"/>
          <a:stretch>
            <a:fillRect/>
          </a:stretch>
        </p:blipFill>
        <p:spPr bwMode="auto">
          <a:xfrm>
            <a:off x="0" y="1537252"/>
            <a:ext cx="12192000" cy="41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E59B61-68E0-C9B6-D6E4-EB1127C1732F}"/>
              </a:ext>
            </a:extLst>
          </p:cNvPr>
          <p:cNvSpPr txBox="1"/>
          <p:nvPr/>
        </p:nvSpPr>
        <p:spPr>
          <a:xfrm>
            <a:off x="344557" y="646786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https://humanloop.com/blog/foundation-models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6184AC-931B-F678-C87D-7F3DAAAC20AD}"/>
              </a:ext>
            </a:extLst>
          </p:cNvPr>
          <p:cNvSpPr/>
          <p:nvPr/>
        </p:nvSpPr>
        <p:spPr>
          <a:xfrm>
            <a:off x="4359964" y="946596"/>
            <a:ext cx="7699513" cy="47518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F50EB-D681-A443-A00E-EDA6CEDB5AB8}"/>
              </a:ext>
            </a:extLst>
          </p:cNvPr>
          <p:cNvSpPr/>
          <p:nvPr/>
        </p:nvSpPr>
        <p:spPr>
          <a:xfrm>
            <a:off x="238539" y="1537252"/>
            <a:ext cx="4121425" cy="3644348"/>
          </a:xfrm>
          <a:prstGeom prst="rect">
            <a:avLst/>
          </a:prstGeom>
          <a:noFill/>
          <a:ln w="88900">
            <a:solidFill>
              <a:srgbClr val="FF0000"/>
            </a:solidFill>
          </a:ln>
          <a:effectLst>
            <a:glow>
              <a:srgbClr val="C00000"/>
            </a:glow>
            <a:outerShdw sx="1000" sy="1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7F33E-0342-5E25-1D60-BAF7DA516746}"/>
              </a:ext>
            </a:extLst>
          </p:cNvPr>
          <p:cNvSpPr/>
          <p:nvPr/>
        </p:nvSpPr>
        <p:spPr>
          <a:xfrm>
            <a:off x="6076124" y="2115573"/>
            <a:ext cx="4249213" cy="2487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Traditional ML / DL models are </a:t>
            </a:r>
            <a:r>
              <a:rPr lang="en-US" sz="2400" b="1" u="sng" dirty="0">
                <a:solidFill>
                  <a:srgbClr val="3833A0"/>
                </a:solidFill>
              </a:rPr>
              <a:t>Task Specific</a:t>
            </a:r>
            <a:r>
              <a:rPr lang="en-US" sz="2400" dirty="0">
                <a:solidFill>
                  <a:srgbClr val="3833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models that works well only specific task or dataset</a:t>
            </a:r>
            <a:endParaRPr lang="en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2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1450</Words>
  <Application>Microsoft Macintosh PowerPoint</Application>
  <PresentationFormat>Widescreen</PresentationFormat>
  <Paragraphs>283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Batang</vt:lpstr>
      <vt:lpstr>Gmarket Sans Medium</vt:lpstr>
      <vt:lpstr>Malgun Gothic</vt:lpstr>
      <vt:lpstr>Aptos</vt:lpstr>
      <vt:lpstr>Aptos Display</vt:lpstr>
      <vt:lpstr>Arial</vt:lpstr>
      <vt:lpstr>Cambria Math</vt:lpstr>
      <vt:lpstr>Wingdings</vt:lpstr>
      <vt:lpstr>Office Theme</vt:lpstr>
      <vt:lpstr>Comparing Foundation Models and Fine-Tuning Methods for Carotid Atherosclerosis Prediction Using Retinal Images with Quantified Explainability via Vessel Segmentation Model</vt:lpstr>
      <vt:lpstr>Comparing Foundation Models and Fine-Tuning Methods for Carotid Atherosclerosis Prediction Using Retinal Images with Quantified Explainability via Vessel Segmentation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이혁종</dc:creator>
  <cp:lastModifiedBy>이혁종</cp:lastModifiedBy>
  <cp:revision>1810</cp:revision>
  <dcterms:created xsi:type="dcterms:W3CDTF">2025-05-02T11:53:05Z</dcterms:created>
  <dcterms:modified xsi:type="dcterms:W3CDTF">2025-06-18T17:46:51Z</dcterms:modified>
</cp:coreProperties>
</file>